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2.xml" ContentType="application/vnd.openxmlformats-officedocument.presentationml.tags+xml"/>
  <Override PartName="/ppt/notesSlides/notesSlide15.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16.xml" ContentType="application/vnd.openxmlformats-officedocument.presentationml.notesSlide+xml"/>
  <Override PartName="/ppt/tags/tag5.xml" ContentType="application/vnd.openxmlformats-officedocument.presentationml.tags+xml"/>
  <Override PartName="/ppt/notesSlides/notesSlide17.xml" ContentType="application/vnd.openxmlformats-officedocument.presentationml.notesSlide+xml"/>
  <Override PartName="/ppt/tags/tag6.xml" ContentType="application/vnd.openxmlformats-officedocument.presentationml.tags+xml"/>
  <Override PartName="/ppt/notesSlides/notesSlide18.xml" ContentType="application/vnd.openxmlformats-officedocument.presentationml.notesSlide+xml"/>
  <Override PartName="/ppt/tags/tag7.xml" ContentType="application/vnd.openxmlformats-officedocument.presentationml.tags+xml"/>
  <Override PartName="/ppt/notesSlides/notesSlide19.xml" ContentType="application/vnd.openxmlformats-officedocument.presentationml.notesSlide+xml"/>
  <Override PartName="/ppt/tags/tag8.xml" ContentType="application/vnd.openxmlformats-officedocument.presentationml.tags+xml"/>
  <Override PartName="/ppt/notesSlides/notesSlide20.xml" ContentType="application/vnd.openxmlformats-officedocument.presentationml.notesSlide+xml"/>
  <Override PartName="/ppt/tags/tag9.xml" ContentType="application/vnd.openxmlformats-officedocument.presentationml.tags+xml"/>
  <Override PartName="/ppt/notesSlides/notesSlide21.xml" ContentType="application/vnd.openxmlformats-officedocument.presentationml.notesSlide+xml"/>
  <Override PartName="/ppt/tags/tag10.xml" ContentType="application/vnd.openxmlformats-officedocument.presentationml.tags+xml"/>
  <Override PartName="/ppt/notesSlides/notesSlide22.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23.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24.xml" ContentType="application/vnd.openxmlformats-officedocument.presentationml.notesSlide+xml"/>
  <Override PartName="/ppt/tags/tag15.xml" ContentType="application/vnd.openxmlformats-officedocument.presentationml.tags+xml"/>
  <Override PartName="/ppt/notesSlides/notesSlide25.xml" ContentType="application/vnd.openxmlformats-officedocument.presentationml.notesSlide+xml"/>
  <Override PartName="/ppt/tags/tag16.xml" ContentType="application/vnd.openxmlformats-officedocument.presentationml.tags+xml"/>
  <Override PartName="/ppt/notesSlides/notesSlide26.xml" ContentType="application/vnd.openxmlformats-officedocument.presentationml.notesSlide+xml"/>
  <Override PartName="/ppt/tags/tag17.xml" ContentType="application/vnd.openxmlformats-officedocument.presentationml.tags+xml"/>
  <Override PartName="/ppt/notesSlides/notesSlide27.xml" ContentType="application/vnd.openxmlformats-officedocument.presentationml.notesSlide+xml"/>
  <Override PartName="/ppt/tags/tag18.xml" ContentType="application/vnd.openxmlformats-officedocument.presentationml.tags+xml"/>
  <Override PartName="/ppt/notesSlides/notesSlide28.xml" ContentType="application/vnd.openxmlformats-officedocument.presentationml.notesSlide+xml"/>
  <Override PartName="/ppt/tags/tag19.xml" ContentType="application/vnd.openxmlformats-officedocument.presentationml.tags+xml"/>
  <Override PartName="/ppt/notesSlides/notesSlide29.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407" r:id="rId3"/>
    <p:sldId id="423" r:id="rId4"/>
    <p:sldId id="422" r:id="rId5"/>
    <p:sldId id="421" r:id="rId6"/>
    <p:sldId id="424" r:id="rId7"/>
    <p:sldId id="412" r:id="rId8"/>
    <p:sldId id="425" r:id="rId9"/>
    <p:sldId id="413" r:id="rId10"/>
    <p:sldId id="302" r:id="rId11"/>
    <p:sldId id="420" r:id="rId12"/>
    <p:sldId id="427" r:id="rId13"/>
    <p:sldId id="426" r:id="rId14"/>
    <p:sldId id="429" r:id="rId15"/>
    <p:sldId id="428" r:id="rId16"/>
    <p:sldId id="443" r:id="rId17"/>
    <p:sldId id="430" r:id="rId18"/>
    <p:sldId id="446" r:id="rId19"/>
    <p:sldId id="414" r:id="rId20"/>
    <p:sldId id="308" r:id="rId21"/>
    <p:sldId id="310" r:id="rId22"/>
    <p:sldId id="312" r:id="rId23"/>
    <p:sldId id="441" r:id="rId24"/>
    <p:sldId id="331" r:id="rId25"/>
    <p:sldId id="444" r:id="rId26"/>
    <p:sldId id="434" r:id="rId27"/>
    <p:sldId id="440" r:id="rId28"/>
    <p:sldId id="340" r:id="rId29"/>
    <p:sldId id="341" r:id="rId30"/>
    <p:sldId id="342" r:id="rId31"/>
    <p:sldId id="343" r:id="rId32"/>
    <p:sldId id="346" r:id="rId33"/>
    <p:sldId id="437" r:id="rId34"/>
    <p:sldId id="377" r:id="rId35"/>
    <p:sldId id="438" r:id="rId36"/>
    <p:sldId id="439" r:id="rId37"/>
    <p:sldId id="445" r:id="rId38"/>
    <p:sldId id="378" r:id="rId39"/>
    <p:sldId id="379" r:id="rId40"/>
    <p:sldId id="380"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50586" autoAdjust="0"/>
  </p:normalViewPr>
  <p:slideViewPr>
    <p:cSldViewPr>
      <p:cViewPr>
        <p:scale>
          <a:sx n="60" d="100"/>
          <a:sy n="60" d="100"/>
        </p:scale>
        <p:origin x="-1434" y="-72"/>
      </p:cViewPr>
      <p:guideLst>
        <p:guide orient="horz" pos="2160"/>
        <p:guide pos="2880"/>
      </p:guideLst>
    </p:cSldViewPr>
  </p:slideViewPr>
  <p:outlineViewPr>
    <p:cViewPr>
      <p:scale>
        <a:sx n="33" d="100"/>
        <a:sy n="33" d="100"/>
      </p:scale>
      <p:origin x="0" y="15900"/>
    </p:cViewPr>
  </p:outlineViewPr>
  <p:notesTextViewPr>
    <p:cViewPr>
      <p:scale>
        <a:sx n="100" d="100"/>
        <a:sy n="100" d="100"/>
      </p:scale>
      <p:origin x="0" y="0"/>
    </p:cViewPr>
  </p:notesTextViewPr>
  <p:sorterViewPr>
    <p:cViewPr>
      <p:scale>
        <a:sx n="66" d="100"/>
        <a:sy n="66" d="100"/>
      </p:scale>
      <p:origin x="0" y="270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4828D6-763D-41F3-8986-1E5780E508AA}" type="datetimeFigureOut">
              <a:rPr lang="en-US" smtClean="0"/>
              <a:pPr/>
              <a:t>1/2/2013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87AA8D-0144-4059-BBBD-E5568D06DEE1}" type="slidenum">
              <a:rPr lang="en-US" smtClean="0"/>
              <a:pPr/>
              <a:t>‹#›</a:t>
            </a:fld>
            <a:endParaRPr lang="en-US" dirty="0"/>
          </a:p>
        </p:txBody>
      </p:sp>
    </p:spTree>
    <p:extLst>
      <p:ext uri="{BB962C8B-B14F-4D97-AF65-F5344CB8AC3E}">
        <p14:creationId xmlns:p14="http://schemas.microsoft.com/office/powerpoint/2010/main" val="2036744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187AA8D-0144-4059-BBBD-E5568D06DEE1}" type="slidenum">
              <a:rPr lang="en-US" smtClean="0"/>
              <a:pPr/>
              <a:t>15</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187AA8D-0144-4059-BBBD-E5568D06DEE1}" type="slidenum">
              <a:rPr lang="en-US" smtClean="0"/>
              <a:pPr/>
              <a:t>16</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187AA8D-0144-4059-BBBD-E5568D06DEE1}" type="slidenum">
              <a:rPr lang="en-US" smtClean="0"/>
              <a:pPr/>
              <a:t>17</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Pap smear test required at PUEV (recorded on PUEV Laboratory Testing) or as indicated per local standards of care. Results options on the CRF correspond with the preferred AE text (negative, ASCUS, ASC-H, SIL-low grade (LSIL), SIL-high grade (HSIL), AGC, AGC-favor neoplastic, cancer.</a:t>
            </a:r>
          </a:p>
          <a:p>
            <a:endParaRPr lang="en-US" sz="1200" kern="1200" baseline="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187AA8D-0144-4059-BBBD-E5568D06DEE1}" type="slidenum">
              <a:rPr lang="en-US" smtClean="0"/>
              <a:pPr/>
              <a:t>18</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19</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5" name="Rectangle 2"/>
          <p:cNvSpPr>
            <a:spLocks noGrp="1" noRot="1" noChangeAspect="1" noChangeArrowheads="1" noTextEdit="1"/>
          </p:cNvSpPr>
          <p:nvPr>
            <p:ph type="sldImg"/>
          </p:nvPr>
        </p:nvSpPr>
        <p:spPr>
          <a:ln/>
        </p:spPr>
      </p:sp>
      <p:sp>
        <p:nvSpPr>
          <p:cNvPr id="359426"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69" name="Rectangle 2"/>
          <p:cNvSpPr>
            <a:spLocks noGrp="1" noRot="1" noChangeAspect="1" noChangeArrowheads="1" noTextEdit="1"/>
          </p:cNvSpPr>
          <p:nvPr>
            <p:ph type="sldImg"/>
          </p:nvPr>
        </p:nvSpPr>
        <p:spPr>
          <a:ln/>
        </p:spPr>
      </p:sp>
      <p:sp>
        <p:nvSpPr>
          <p:cNvPr id="365570" name="Rectangle 3"/>
          <p:cNvSpPr>
            <a:spLocks noGrp="1" noChangeArrowheads="1"/>
          </p:cNvSpPr>
          <p:nvPr>
            <p:ph type="body" idx="1"/>
          </p:nvPr>
        </p:nvSpPr>
        <p:spPr>
          <a:xfrm>
            <a:off x="914804" y="4343094"/>
            <a:ext cx="5028392" cy="4114185"/>
          </a:xfrm>
          <a:noFill/>
          <a:ln/>
        </p:spPr>
        <p:txBody>
          <a:bodyPr/>
          <a:lstStyle/>
          <a:p>
            <a:endParaRPr lang="en-US" dirty="0" smtClean="0">
              <a:latin typeface="Arial" pitchFamily="34" charset="0"/>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69" name="Rectangle 2"/>
          <p:cNvSpPr>
            <a:spLocks noGrp="1" noRot="1" noChangeAspect="1" noChangeArrowheads="1" noTextEdit="1"/>
          </p:cNvSpPr>
          <p:nvPr>
            <p:ph type="sldImg"/>
          </p:nvPr>
        </p:nvSpPr>
        <p:spPr>
          <a:ln/>
        </p:spPr>
      </p:sp>
      <p:sp>
        <p:nvSpPr>
          <p:cNvPr id="365570" name="Rectangle 3"/>
          <p:cNvSpPr>
            <a:spLocks noGrp="1" noChangeArrowheads="1"/>
          </p:cNvSpPr>
          <p:nvPr>
            <p:ph type="body" idx="1"/>
          </p:nvPr>
        </p:nvSpPr>
        <p:spPr>
          <a:xfrm>
            <a:off x="914804" y="4343094"/>
            <a:ext cx="5028392" cy="4114185"/>
          </a:xfrm>
          <a:noFill/>
          <a:ln/>
        </p:spPr>
        <p:txBody>
          <a:bodyPr/>
          <a:lstStyle/>
          <a:p>
            <a:endParaRPr lang="en-US" dirty="0" smtClean="0">
              <a:latin typeface="Arial" pitchFamily="34" charset="0"/>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7" name="Rectangle 2"/>
          <p:cNvSpPr>
            <a:spLocks noGrp="1" noRot="1" noChangeAspect="1" noChangeArrowheads="1" noTextEdit="1"/>
          </p:cNvSpPr>
          <p:nvPr>
            <p:ph type="sldImg"/>
          </p:nvPr>
        </p:nvSpPr>
        <p:spPr>
          <a:ln/>
        </p:spPr>
      </p:sp>
      <p:sp>
        <p:nvSpPr>
          <p:cNvPr id="3932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7" name="Rectangle 2"/>
          <p:cNvSpPr>
            <a:spLocks noGrp="1" noRot="1" noChangeAspect="1" noChangeArrowheads="1" noTextEdit="1"/>
          </p:cNvSpPr>
          <p:nvPr>
            <p:ph type="sldImg"/>
          </p:nvPr>
        </p:nvSpPr>
        <p:spPr>
          <a:ln/>
        </p:spPr>
      </p:sp>
      <p:sp>
        <p:nvSpPr>
          <p:cNvPr id="3932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7" name="Rectangle 2"/>
          <p:cNvSpPr>
            <a:spLocks noGrp="1" noRot="1" noChangeAspect="1" noChangeArrowheads="1" noTextEdit="1"/>
          </p:cNvSpPr>
          <p:nvPr>
            <p:ph type="sldImg"/>
          </p:nvPr>
        </p:nvSpPr>
        <p:spPr>
          <a:ln/>
        </p:spPr>
      </p:sp>
      <p:sp>
        <p:nvSpPr>
          <p:cNvPr id="3932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7" name="Rectangle 2"/>
          <p:cNvSpPr>
            <a:spLocks noGrp="1" noRot="1" noChangeAspect="1" noChangeArrowheads="1" noTextEdit="1"/>
          </p:cNvSpPr>
          <p:nvPr>
            <p:ph type="sldImg"/>
          </p:nvPr>
        </p:nvSpPr>
        <p:spPr>
          <a:ln/>
        </p:spPr>
      </p:sp>
      <p:sp>
        <p:nvSpPr>
          <p:cNvPr id="3932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28</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3" name="Rectangle 2"/>
          <p:cNvSpPr>
            <a:spLocks noGrp="1" noRot="1" noChangeAspect="1" noChangeArrowheads="1" noTextEdit="1"/>
          </p:cNvSpPr>
          <p:nvPr>
            <p:ph type="sldImg"/>
          </p:nvPr>
        </p:nvSpPr>
        <p:spPr>
          <a:ln/>
        </p:spPr>
      </p:sp>
      <p:sp>
        <p:nvSpPr>
          <p:cNvPr id="412674"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7" name="Rectangle 2"/>
          <p:cNvSpPr>
            <a:spLocks noGrp="1" noRot="1" noChangeAspect="1" noChangeArrowheads="1" noTextEdit="1"/>
          </p:cNvSpPr>
          <p:nvPr>
            <p:ph type="sldImg"/>
          </p:nvPr>
        </p:nvSpPr>
        <p:spPr>
          <a:ln/>
        </p:spPr>
      </p:sp>
      <p:sp>
        <p:nvSpPr>
          <p:cNvPr id="4188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7" name="Rectangle 2"/>
          <p:cNvSpPr>
            <a:spLocks noGrp="1" noRot="1" noChangeAspect="1" noChangeArrowheads="1" noTextEdit="1"/>
          </p:cNvSpPr>
          <p:nvPr>
            <p:ph type="sldImg"/>
          </p:nvPr>
        </p:nvSpPr>
        <p:spPr>
          <a:ln/>
        </p:spPr>
      </p:sp>
      <p:sp>
        <p:nvSpPr>
          <p:cNvPr id="4188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7" name="Rectangle 2"/>
          <p:cNvSpPr>
            <a:spLocks noGrp="1" noRot="1" noChangeAspect="1" noChangeArrowheads="1" noTextEdit="1"/>
          </p:cNvSpPr>
          <p:nvPr>
            <p:ph type="sldImg"/>
          </p:nvPr>
        </p:nvSpPr>
        <p:spPr>
          <a:ln/>
        </p:spPr>
      </p:sp>
      <p:sp>
        <p:nvSpPr>
          <p:cNvPr id="495618" name="Rectangle 3"/>
          <p:cNvSpPr>
            <a:spLocks noGrp="1" noChangeArrowheads="1"/>
          </p:cNvSpPr>
          <p:nvPr>
            <p:ph type="body" idx="1"/>
          </p:nvPr>
        </p:nvSpPr>
        <p:spPr>
          <a:noFill/>
          <a:ln/>
        </p:spPr>
        <p:txBody>
          <a:bodyPr/>
          <a:lstStyle/>
          <a:p>
            <a:r>
              <a:rPr lang="en-US" baseline="0" dirty="0" smtClean="0">
                <a:latin typeface="Arial" pitchFamily="34" charset="0"/>
                <a:cs typeface="Arial" pitchFamily="34" charset="0"/>
              </a:rPr>
              <a:t>Note </a:t>
            </a:r>
            <a:r>
              <a:rPr lang="en-US" baseline="0" dirty="0" smtClean="0">
                <a:latin typeface="Arial" pitchFamily="34" charset="0"/>
                <a:cs typeface="Arial" pitchFamily="34" charset="0"/>
              </a:rPr>
              <a:t>that while a motor vehicle accident may be the EAE, each physical adverse event resulting from the accident is required to be reported as an AE </a:t>
            </a:r>
            <a:r>
              <a:rPr lang="en-US" baseline="0" dirty="0" err="1" smtClean="0">
                <a:latin typeface="Arial" pitchFamily="34" charset="0"/>
                <a:cs typeface="Arial" pitchFamily="34" charset="0"/>
              </a:rPr>
              <a:t>separetely</a:t>
            </a:r>
            <a:r>
              <a:rPr lang="en-US" baseline="0" dirty="0" smtClean="0">
                <a:latin typeface="Arial" pitchFamily="34" charset="0"/>
                <a:cs typeface="Arial" pitchFamily="34" charset="0"/>
              </a:rPr>
              <a:t>. On the AE Log form, mark that an EAE was reported only on those AE Log forms that report an AE meeting EAE reporting requirements. </a:t>
            </a:r>
            <a:endParaRPr lang="en-US" dirty="0" smtClean="0">
              <a:latin typeface="Arial" pitchFamily="34" charset="0"/>
              <a:cs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7" name="Rectangle 2"/>
          <p:cNvSpPr>
            <a:spLocks noGrp="1" noRot="1" noChangeAspect="1" noChangeArrowheads="1" noTextEdit="1"/>
          </p:cNvSpPr>
          <p:nvPr>
            <p:ph type="sldImg"/>
          </p:nvPr>
        </p:nvSpPr>
        <p:spPr>
          <a:ln/>
        </p:spPr>
      </p:sp>
      <p:sp>
        <p:nvSpPr>
          <p:cNvPr id="4188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7" name="Rectangle 2"/>
          <p:cNvSpPr>
            <a:spLocks noGrp="1" noRot="1" noChangeAspect="1" noChangeArrowheads="1" noTextEdit="1"/>
          </p:cNvSpPr>
          <p:nvPr>
            <p:ph type="sldImg"/>
          </p:nvPr>
        </p:nvSpPr>
        <p:spPr>
          <a:ln/>
        </p:spPr>
      </p:sp>
      <p:sp>
        <p:nvSpPr>
          <p:cNvPr id="4188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7" name="Rectangle 2"/>
          <p:cNvSpPr>
            <a:spLocks noGrp="1" noRot="1" noChangeAspect="1" noChangeArrowheads="1" noTextEdit="1"/>
          </p:cNvSpPr>
          <p:nvPr>
            <p:ph type="sldImg"/>
          </p:nvPr>
        </p:nvSpPr>
        <p:spPr>
          <a:ln/>
        </p:spPr>
      </p:sp>
      <p:sp>
        <p:nvSpPr>
          <p:cNvPr id="4188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3" name="Rectangle 2"/>
          <p:cNvSpPr>
            <a:spLocks noGrp="1" noRot="1" noChangeAspect="1" noChangeArrowheads="1" noTextEdit="1"/>
          </p:cNvSpPr>
          <p:nvPr>
            <p:ph type="sldImg"/>
          </p:nvPr>
        </p:nvSpPr>
        <p:spPr>
          <a:ln/>
        </p:spPr>
      </p:sp>
      <p:sp>
        <p:nvSpPr>
          <p:cNvPr id="499714" name="Rectangle 3"/>
          <p:cNvSpPr>
            <a:spLocks noGrp="1" noChangeArrowheads="1"/>
          </p:cNvSpPr>
          <p:nvPr>
            <p:ph type="body" idx="1"/>
          </p:nvPr>
        </p:nvSpPr>
        <p:spPr>
          <a:xfrm>
            <a:off x="914804" y="4343094"/>
            <a:ext cx="5028392" cy="4114185"/>
          </a:xfrm>
          <a:noFill/>
          <a:ln/>
        </p:spPr>
        <p:txBody>
          <a:bodyPr/>
          <a:lstStyle/>
          <a:p>
            <a:endParaRPr lang="en-US" dirty="0"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latin typeface="+mn-lt"/>
              <a:ea typeface="+mn-ea"/>
              <a:cs typeface="+mn-cs"/>
            </a:endParaRPr>
          </a:p>
          <a:p>
            <a:endParaRPr lang="en-US" b="1"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8CBF79-CAF4-4930-8EC3-A259F6F02421}" type="datetimeFigureOut">
              <a:rPr lang="en-US" smtClean="0"/>
              <a:pPr/>
              <a:t>1/2/2013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4B00AF-DF78-4A1F-9CF5-A1ADD3961EC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8CBF79-CAF4-4930-8EC3-A259F6F02421}" type="datetimeFigureOut">
              <a:rPr lang="en-US" smtClean="0"/>
              <a:pPr/>
              <a:t>1/2/2013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4B00AF-DF78-4A1F-9CF5-A1ADD3961EC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8CBF79-CAF4-4930-8EC3-A259F6F02421}" type="datetimeFigureOut">
              <a:rPr lang="en-US" smtClean="0"/>
              <a:pPr/>
              <a:t>1/2/2013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4B00AF-DF78-4A1F-9CF5-A1ADD3961EC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8CBF79-CAF4-4930-8EC3-A259F6F02421}" type="datetimeFigureOut">
              <a:rPr lang="en-US" smtClean="0"/>
              <a:pPr/>
              <a:t>1/2/2013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4B00AF-DF78-4A1F-9CF5-A1ADD3961EC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8CBF79-CAF4-4930-8EC3-A259F6F02421}" type="datetimeFigureOut">
              <a:rPr lang="en-US" smtClean="0"/>
              <a:pPr/>
              <a:t>1/2/2013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4B00AF-DF78-4A1F-9CF5-A1ADD3961EC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8CBF79-CAF4-4930-8EC3-A259F6F02421}" type="datetimeFigureOut">
              <a:rPr lang="en-US" smtClean="0"/>
              <a:pPr/>
              <a:t>1/2/2013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4B00AF-DF78-4A1F-9CF5-A1ADD3961EC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8CBF79-CAF4-4930-8EC3-A259F6F02421}" type="datetimeFigureOut">
              <a:rPr lang="en-US" smtClean="0"/>
              <a:pPr/>
              <a:t>1/2/2013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B4B00AF-DF78-4A1F-9CF5-A1ADD3961EC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8CBF79-CAF4-4930-8EC3-A259F6F02421}" type="datetimeFigureOut">
              <a:rPr lang="en-US" smtClean="0"/>
              <a:pPr/>
              <a:t>1/2/2013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B4B00AF-DF78-4A1F-9CF5-A1ADD3961EC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8CBF79-CAF4-4930-8EC3-A259F6F02421}" type="datetimeFigureOut">
              <a:rPr lang="en-US" smtClean="0"/>
              <a:pPr/>
              <a:t>1/2/2013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B4B00AF-DF78-4A1F-9CF5-A1ADD3961EC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8CBF79-CAF4-4930-8EC3-A259F6F02421}" type="datetimeFigureOut">
              <a:rPr lang="en-US" smtClean="0"/>
              <a:pPr/>
              <a:t>1/2/2013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4B00AF-DF78-4A1F-9CF5-A1ADD3961EC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8CBF79-CAF4-4930-8EC3-A259F6F02421}" type="datetimeFigureOut">
              <a:rPr lang="en-US" smtClean="0"/>
              <a:pPr/>
              <a:t>1/2/2013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4B00AF-DF78-4A1F-9CF5-A1ADD3961EC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8CBF79-CAF4-4930-8EC3-A259F6F02421}" type="datetimeFigureOut">
              <a:rPr lang="en-US" smtClean="0"/>
              <a:pPr/>
              <a:t>1/2/2013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4B00AF-DF78-4A1F-9CF5-A1ADD3961EC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emf"/><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1.e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1.emf"/><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Adverse Event Documentation: AE Log and GAE Log CRF Completion</a:t>
            </a:r>
            <a:br>
              <a:rPr lang="en-US" dirty="0" smtClean="0"/>
            </a:br>
            <a:r>
              <a:rPr lang="en-US" dirty="0" smtClean="0"/>
              <a:t/>
            </a:r>
            <a:br>
              <a:rPr lang="en-US" dirty="0" smtClean="0"/>
            </a:br>
            <a:r>
              <a:rPr lang="en-US" dirty="0" smtClean="0"/>
              <a:t>Training Binder pages 269 - 272</a:t>
            </a:r>
            <a:endParaRPr lang="en-US" dirty="0"/>
          </a:p>
        </p:txBody>
      </p:sp>
      <p:sp>
        <p:nvSpPr>
          <p:cNvPr id="4" name="Subtitle 3"/>
          <p:cNvSpPr>
            <a:spLocks noGrp="1"/>
          </p:cNvSpPr>
          <p:nvPr>
            <p:ph type="subTitle" idx="1"/>
          </p:nvPr>
        </p:nvSpPr>
        <p:spPr>
          <a:xfrm>
            <a:off x="1447800" y="3962400"/>
            <a:ext cx="6400800" cy="1752600"/>
          </a:xfrm>
        </p:spPr>
        <p:txBody>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1" name="Rectangle 2"/>
          <p:cNvSpPr>
            <a:spLocks noGrp="1" noChangeArrowheads="1"/>
          </p:cNvSpPr>
          <p:nvPr>
            <p:ph type="body" idx="1"/>
          </p:nvPr>
        </p:nvSpPr>
        <p:spPr>
          <a:xfrm>
            <a:off x="381000" y="1524000"/>
            <a:ext cx="8382000" cy="5105400"/>
          </a:xfrm>
        </p:spPr>
        <p:txBody>
          <a:bodyPr>
            <a:normAutofit/>
          </a:bodyPr>
          <a:lstStyle/>
          <a:p>
            <a:pPr marL="457200" indent="-457200"/>
            <a:r>
              <a:rPr lang="en-US" sz="2600" dirty="0" smtClean="0">
                <a:latin typeface="Arial" pitchFamily="34" charset="0"/>
                <a:cs typeface="Arial" pitchFamily="34" charset="0"/>
              </a:rPr>
              <a:t>Include anatomical location if not already stated</a:t>
            </a:r>
          </a:p>
          <a:p>
            <a:pPr marL="457200" indent="-457200"/>
            <a:r>
              <a:rPr lang="en-US" sz="2600" dirty="0" smtClean="0">
                <a:latin typeface="Arial" pitchFamily="34" charset="0"/>
                <a:cs typeface="Arial" pitchFamily="34" charset="0"/>
              </a:rPr>
              <a:t>For lab AEs, include direction of lab value (increased or decreased)</a:t>
            </a:r>
          </a:p>
          <a:p>
            <a:pPr marL="457200" indent="-457200"/>
            <a:r>
              <a:rPr lang="en-US" sz="2600" dirty="0" smtClean="0">
                <a:latin typeface="Arial" pitchFamily="34" charset="0"/>
                <a:cs typeface="Arial" pitchFamily="34" charset="0"/>
              </a:rPr>
              <a:t>Record as much detail as possible to accurately and completely describe the AE</a:t>
            </a:r>
          </a:p>
          <a:p>
            <a:pPr marL="914400" lvl="1" indent="-342900"/>
            <a:r>
              <a:rPr lang="en-US" sz="2600" dirty="0" smtClean="0">
                <a:latin typeface="Arial" pitchFamily="34" charset="0"/>
                <a:cs typeface="Arial" pitchFamily="34" charset="0"/>
              </a:rPr>
              <a:t>E.g., “red papular rash on upper arms” rather than “rash”</a:t>
            </a:r>
          </a:p>
          <a:p>
            <a:pPr marL="514350"/>
            <a:r>
              <a:rPr lang="en-US" sz="3000" dirty="0" smtClean="0">
                <a:latin typeface="Arial" pitchFamily="34" charset="0"/>
                <a:cs typeface="Arial" pitchFamily="34" charset="0"/>
              </a:rPr>
              <a:t>Item 1 text is used for MedDRA coding </a:t>
            </a:r>
          </a:p>
          <a:p>
            <a:pPr marL="914400" lvl="1"/>
            <a:r>
              <a:rPr lang="en-US" sz="2600" dirty="0" smtClean="0">
                <a:latin typeface="Arial" pitchFamily="34" charset="0"/>
                <a:cs typeface="Arial" pitchFamily="34" charset="0"/>
              </a:rPr>
              <a:t>Only AEs on AE Log coded, since GAE CRFs are not faxed</a:t>
            </a:r>
          </a:p>
          <a:p>
            <a:pPr marL="914400" lvl="1" indent="-342900"/>
            <a:endParaRPr lang="en-US" sz="2600" dirty="0" smtClean="0"/>
          </a:p>
          <a:p>
            <a:pPr marL="457200" indent="-457200"/>
            <a:endParaRPr lang="en-US" sz="2600" dirty="0" smtClean="0"/>
          </a:p>
          <a:p>
            <a:pPr marL="457200" indent="-457200"/>
            <a:endParaRPr lang="en-US" sz="2600" dirty="0" smtClean="0"/>
          </a:p>
        </p:txBody>
      </p:sp>
      <p:sp>
        <p:nvSpPr>
          <p:cNvPr id="348162" name="Rectangle 3"/>
          <p:cNvSpPr>
            <a:spLocks noGrp="1" noChangeArrowheads="1"/>
          </p:cNvSpPr>
          <p:nvPr>
            <p:ph type="title"/>
          </p:nvPr>
        </p:nvSpPr>
        <p:spPr>
          <a:xfrm>
            <a:off x="381000" y="609600"/>
            <a:ext cx="8610600" cy="762000"/>
          </a:xfrm>
        </p:spPr>
        <p:txBody>
          <a:bodyPr/>
          <a:lstStyle/>
          <a:p>
            <a:r>
              <a:rPr lang="en-US" dirty="0" smtClean="0"/>
              <a:t>AE Text Description</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dirty="0" smtClean="0"/>
              <a:t>MedDRA Coding – Brief Overview</a:t>
            </a:r>
            <a:endParaRPr lang="en-US" dirty="0"/>
          </a:p>
        </p:txBody>
      </p:sp>
      <p:sp>
        <p:nvSpPr>
          <p:cNvPr id="3" name="Content Placeholder 2"/>
          <p:cNvSpPr>
            <a:spLocks noGrp="1"/>
          </p:cNvSpPr>
          <p:nvPr>
            <p:ph idx="1"/>
          </p:nvPr>
        </p:nvSpPr>
        <p:spPr>
          <a:xfrm>
            <a:off x="457200" y="1524000"/>
            <a:ext cx="8305800" cy="5105400"/>
          </a:xfrm>
        </p:spPr>
        <p:txBody>
          <a:bodyPr>
            <a:normAutofit fontScale="92500" lnSpcReduction="20000"/>
          </a:bodyPr>
          <a:lstStyle/>
          <a:p>
            <a:r>
              <a:rPr lang="en-US" dirty="0" smtClean="0">
                <a:cs typeface="Arial" pitchFamily="34" charset="0"/>
              </a:rPr>
              <a:t>MedDRA: standardized dictionary of medical terminology</a:t>
            </a:r>
          </a:p>
          <a:p>
            <a:r>
              <a:rPr lang="en-US" dirty="0" smtClean="0">
                <a:cs typeface="Arial" pitchFamily="34" charset="0"/>
              </a:rPr>
              <a:t>Results from ICH initiative to standardize terms used world-wide to describe safety events in research studies </a:t>
            </a:r>
          </a:p>
          <a:p>
            <a:r>
              <a:rPr lang="en-US" dirty="0" smtClean="0">
                <a:cs typeface="Arial" pitchFamily="34" charset="0"/>
              </a:rPr>
              <a:t>MedDRA Structure – 5 levels</a:t>
            </a:r>
          </a:p>
          <a:p>
            <a:pPr lvl="1"/>
            <a:r>
              <a:rPr lang="en-US" dirty="0" smtClean="0">
                <a:cs typeface="Arial" pitchFamily="34" charset="0"/>
              </a:rPr>
              <a:t>System Organ Class (SOC): 26</a:t>
            </a:r>
          </a:p>
          <a:p>
            <a:pPr lvl="1"/>
            <a:r>
              <a:rPr lang="en-US" dirty="0" smtClean="0">
                <a:cs typeface="Arial" pitchFamily="34" charset="0"/>
              </a:rPr>
              <a:t>High Level Group Term (HLGT): 333</a:t>
            </a:r>
          </a:p>
          <a:p>
            <a:pPr lvl="1"/>
            <a:r>
              <a:rPr lang="en-US" dirty="0" smtClean="0">
                <a:cs typeface="Arial" pitchFamily="34" charset="0"/>
              </a:rPr>
              <a:t>High Level Term (HLT): 1685</a:t>
            </a:r>
          </a:p>
          <a:p>
            <a:pPr lvl="1"/>
            <a:r>
              <a:rPr lang="en-US" dirty="0" smtClean="0">
                <a:cs typeface="Arial" pitchFamily="34" charset="0"/>
              </a:rPr>
              <a:t>Preferred Term (PT): 15,149</a:t>
            </a:r>
          </a:p>
          <a:p>
            <a:pPr lvl="1"/>
            <a:r>
              <a:rPr lang="en-US" b="1" dirty="0" smtClean="0">
                <a:solidFill>
                  <a:srgbClr val="FF0000"/>
                </a:solidFill>
                <a:cs typeface="Arial" pitchFamily="34" charset="0"/>
              </a:rPr>
              <a:t>Lower Level Term (LLT): ~65,000</a:t>
            </a:r>
          </a:p>
          <a:p>
            <a:pPr lvl="2"/>
            <a:r>
              <a:rPr lang="en-US" b="1" dirty="0" smtClean="0">
                <a:solidFill>
                  <a:srgbClr val="FF0000"/>
                </a:solidFill>
                <a:cs typeface="Arial" pitchFamily="34" charset="0"/>
              </a:rPr>
              <a:t>LLT “maps” the AE to categories in the 4 upper levels</a:t>
            </a:r>
          </a:p>
          <a:p>
            <a:endParaRPr lang="en-US" dirty="0"/>
          </a:p>
        </p:txBody>
      </p:sp>
    </p:spTree>
    <p:extLst>
      <p:ext uri="{BB962C8B-B14F-4D97-AF65-F5344CB8AC3E}">
        <p14:creationId xmlns:p14="http://schemas.microsoft.com/office/powerpoint/2010/main" val="25935438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MedDRA Coding at SCHARP</a:t>
            </a:r>
            <a:endParaRPr lang="en-US" dirty="0"/>
          </a:p>
        </p:txBody>
      </p:sp>
      <p:sp>
        <p:nvSpPr>
          <p:cNvPr id="3" name="Content Placeholder 2"/>
          <p:cNvSpPr>
            <a:spLocks noGrp="1"/>
          </p:cNvSpPr>
          <p:nvPr>
            <p:ph idx="1"/>
          </p:nvPr>
        </p:nvSpPr>
        <p:spPr>
          <a:xfrm>
            <a:off x="457200" y="1752600"/>
            <a:ext cx="8305800" cy="5105400"/>
          </a:xfrm>
        </p:spPr>
        <p:txBody>
          <a:bodyPr>
            <a:normAutofit fontScale="92500" lnSpcReduction="10000"/>
          </a:bodyPr>
          <a:lstStyle/>
          <a:p>
            <a:pPr>
              <a:lnSpc>
                <a:spcPct val="80000"/>
              </a:lnSpc>
            </a:pPr>
            <a:r>
              <a:rPr lang="en-US" dirty="0" smtClean="0">
                <a:cs typeface="Arial" pitchFamily="34" charset="0"/>
              </a:rPr>
              <a:t>AEs are coded once two data entry passes have occurred</a:t>
            </a:r>
          </a:p>
          <a:p>
            <a:pPr>
              <a:lnSpc>
                <a:spcPct val="80000"/>
              </a:lnSpc>
              <a:buNone/>
            </a:pPr>
            <a:endParaRPr lang="en-US" dirty="0" smtClean="0">
              <a:cs typeface="Arial" pitchFamily="34" charset="0"/>
            </a:endParaRPr>
          </a:p>
          <a:p>
            <a:pPr>
              <a:lnSpc>
                <a:spcPct val="80000"/>
              </a:lnSpc>
            </a:pPr>
            <a:r>
              <a:rPr lang="en-US" dirty="0" smtClean="0">
                <a:cs typeface="Arial" pitchFamily="34" charset="0"/>
              </a:rPr>
              <a:t>Automatic coding when there is an exact match between AE text and a MedDRA LL term</a:t>
            </a:r>
          </a:p>
          <a:p>
            <a:pPr>
              <a:lnSpc>
                <a:spcPct val="80000"/>
              </a:lnSpc>
              <a:buNone/>
            </a:pPr>
            <a:endParaRPr lang="en-US" dirty="0" smtClean="0">
              <a:cs typeface="Arial" pitchFamily="34" charset="0"/>
            </a:endParaRPr>
          </a:p>
          <a:p>
            <a:pPr>
              <a:lnSpc>
                <a:spcPct val="80000"/>
              </a:lnSpc>
            </a:pPr>
            <a:r>
              <a:rPr lang="en-US" dirty="0" smtClean="0">
                <a:cs typeface="Arial" pitchFamily="34" charset="0"/>
              </a:rPr>
              <a:t>Manually-coded if no exact match</a:t>
            </a:r>
          </a:p>
          <a:p>
            <a:pPr>
              <a:lnSpc>
                <a:spcPct val="80000"/>
              </a:lnSpc>
              <a:buNone/>
            </a:pPr>
            <a:endParaRPr lang="en-US" dirty="0" smtClean="0">
              <a:cs typeface="Arial" pitchFamily="34" charset="0"/>
            </a:endParaRPr>
          </a:p>
          <a:p>
            <a:pPr>
              <a:lnSpc>
                <a:spcPct val="80000"/>
              </a:lnSpc>
            </a:pPr>
            <a:r>
              <a:rPr lang="en-US" dirty="0" smtClean="0">
                <a:cs typeface="Arial" pitchFamily="34" charset="0"/>
              </a:rPr>
              <a:t>SCHARP will send a Clinical Query to the sites if they need more or better information in order to code </a:t>
            </a:r>
          </a:p>
          <a:p>
            <a:pPr lvl="1">
              <a:lnSpc>
                <a:spcPct val="80000"/>
              </a:lnSpc>
            </a:pPr>
            <a:r>
              <a:rPr lang="en-US" dirty="0" smtClean="0">
                <a:cs typeface="Arial" pitchFamily="34" charset="0"/>
              </a:rPr>
              <a:t>AE text ambiguous, inconsistent with comments, or not descriptive enough</a:t>
            </a:r>
            <a:endParaRPr lang="en-US" dirty="0">
              <a:cs typeface="Arial" pitchFamily="34" charset="0"/>
            </a:endParaRPr>
          </a:p>
        </p:txBody>
      </p:sp>
    </p:spTree>
    <p:extLst>
      <p:ext uri="{BB962C8B-B14F-4D97-AF65-F5344CB8AC3E}">
        <p14:creationId xmlns:p14="http://schemas.microsoft.com/office/powerpoint/2010/main" val="2593543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600" dirty="0" smtClean="0"/>
              <a:t>AE Text MedDRA Coding - Things to Consider in ASPIRE</a:t>
            </a:r>
            <a:endParaRPr lang="en-US" sz="3600" dirty="0"/>
          </a:p>
        </p:txBody>
      </p:sp>
      <p:sp>
        <p:nvSpPr>
          <p:cNvPr id="3" name="Content Placeholder 2"/>
          <p:cNvSpPr>
            <a:spLocks noGrp="1"/>
          </p:cNvSpPr>
          <p:nvPr>
            <p:ph idx="1"/>
          </p:nvPr>
        </p:nvSpPr>
        <p:spPr>
          <a:xfrm>
            <a:off x="533400" y="1524000"/>
            <a:ext cx="8305800" cy="5105400"/>
          </a:xfrm>
        </p:spPr>
        <p:txBody>
          <a:bodyPr>
            <a:normAutofit lnSpcReduction="10000"/>
          </a:bodyPr>
          <a:lstStyle/>
          <a:p>
            <a:r>
              <a:rPr lang="en-US" dirty="0" smtClean="0">
                <a:cs typeface="Arial" pitchFamily="34" charset="0"/>
              </a:rPr>
              <a:t>Avoid mentioning the vaginal ring in AE text </a:t>
            </a:r>
          </a:p>
          <a:p>
            <a:pPr lvl="1"/>
            <a:r>
              <a:rPr lang="en-US" dirty="0" smtClean="0">
                <a:cs typeface="Arial" pitchFamily="34" charset="0"/>
              </a:rPr>
              <a:t>Ex. cervical edema at ring insertion site</a:t>
            </a:r>
          </a:p>
          <a:p>
            <a:pPr lvl="1"/>
            <a:r>
              <a:rPr lang="en-US" dirty="0" smtClean="0">
                <a:cs typeface="Arial" pitchFamily="34" charset="0"/>
              </a:rPr>
              <a:t>Ex. vaginal itching on day of ring insertion</a:t>
            </a:r>
          </a:p>
          <a:p>
            <a:pPr lvl="1">
              <a:buNone/>
            </a:pPr>
            <a:endParaRPr lang="en-US" dirty="0" smtClean="0">
              <a:cs typeface="Arial" pitchFamily="34" charset="0"/>
            </a:endParaRPr>
          </a:p>
          <a:p>
            <a:r>
              <a:rPr lang="en-US" dirty="0" smtClean="0">
                <a:cs typeface="Arial" pitchFamily="34" charset="0"/>
              </a:rPr>
              <a:t>Why? Isn’t this detail helpful and descriptive?</a:t>
            </a:r>
          </a:p>
          <a:p>
            <a:pPr lvl="1"/>
            <a:r>
              <a:rPr lang="en-US" dirty="0" smtClean="0">
                <a:cs typeface="Arial" pitchFamily="34" charset="0"/>
              </a:rPr>
              <a:t>Text about the ring will cause AEs to be coded to device MedDRA terms rather than a term that describes the AE</a:t>
            </a:r>
          </a:p>
          <a:p>
            <a:pPr lvl="1"/>
            <a:r>
              <a:rPr lang="en-US" dirty="0" smtClean="0">
                <a:cs typeface="Arial" pitchFamily="34" charset="0"/>
              </a:rPr>
              <a:t>Info on relationship to ring (study product) and AE timing in relation to product use is already captured (item 3 and onset/resolve dates)</a:t>
            </a:r>
            <a:endParaRPr lang="en-US" dirty="0">
              <a:cs typeface="Arial" pitchFamily="34" charset="0"/>
            </a:endParaRPr>
          </a:p>
        </p:txBody>
      </p:sp>
    </p:spTree>
    <p:extLst>
      <p:ext uri="{BB962C8B-B14F-4D97-AF65-F5344CB8AC3E}">
        <p14:creationId xmlns:p14="http://schemas.microsoft.com/office/powerpoint/2010/main" val="2593543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600" dirty="0" smtClean="0"/>
              <a:t>AE Text MedDRA Coding - Things to Consider in ASPIRE</a:t>
            </a:r>
            <a:endParaRPr lang="en-US" sz="3600" dirty="0"/>
          </a:p>
        </p:txBody>
      </p:sp>
      <p:sp>
        <p:nvSpPr>
          <p:cNvPr id="3" name="Content Placeholder 2"/>
          <p:cNvSpPr>
            <a:spLocks noGrp="1"/>
          </p:cNvSpPr>
          <p:nvPr>
            <p:ph idx="1"/>
          </p:nvPr>
        </p:nvSpPr>
        <p:spPr>
          <a:xfrm>
            <a:off x="457200" y="2057400"/>
            <a:ext cx="8305800" cy="4648200"/>
          </a:xfrm>
        </p:spPr>
        <p:txBody>
          <a:bodyPr>
            <a:normAutofit/>
          </a:bodyPr>
          <a:lstStyle/>
          <a:p>
            <a:r>
              <a:rPr lang="en-US" dirty="0" smtClean="0">
                <a:cs typeface="Arial" pitchFamily="34" charset="0"/>
              </a:rPr>
              <a:t>IPM 027 – also using MedDRA</a:t>
            </a:r>
          </a:p>
          <a:p>
            <a:pPr>
              <a:buNone/>
            </a:pPr>
            <a:endParaRPr lang="en-US" dirty="0" smtClean="0">
              <a:cs typeface="Arial" pitchFamily="34" charset="0"/>
            </a:endParaRPr>
          </a:p>
          <a:p>
            <a:r>
              <a:rPr lang="en-US" dirty="0" smtClean="0">
                <a:cs typeface="Arial" pitchFamily="34" charset="0"/>
              </a:rPr>
              <a:t>Since both studies are evaluating the same product in similar populations, the more we can do to ensure consistency of safety data across studies, the more informative the study results will be</a:t>
            </a:r>
            <a:endParaRPr lang="en-US" dirty="0">
              <a:cs typeface="Arial" pitchFamily="34" charset="0"/>
            </a:endParaRPr>
          </a:p>
        </p:txBody>
      </p:sp>
    </p:spTree>
    <p:extLst>
      <p:ext uri="{BB962C8B-B14F-4D97-AF65-F5344CB8AC3E}">
        <p14:creationId xmlns:p14="http://schemas.microsoft.com/office/powerpoint/2010/main" val="2593543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4000" dirty="0" smtClean="0"/>
              <a:t>AE Text – Lessons from VOICE </a:t>
            </a:r>
            <a:endParaRPr lang="en-US" sz="4000" dirty="0"/>
          </a:p>
        </p:txBody>
      </p:sp>
      <p:sp>
        <p:nvSpPr>
          <p:cNvPr id="3" name="Content Placeholder 2"/>
          <p:cNvSpPr>
            <a:spLocks noGrp="1"/>
          </p:cNvSpPr>
          <p:nvPr>
            <p:ph idx="1"/>
          </p:nvPr>
        </p:nvSpPr>
        <p:spPr>
          <a:xfrm>
            <a:off x="457200" y="1447800"/>
            <a:ext cx="8305800" cy="5105400"/>
          </a:xfrm>
        </p:spPr>
        <p:txBody>
          <a:bodyPr>
            <a:normAutofit fontScale="85000" lnSpcReduction="20000"/>
          </a:bodyPr>
          <a:lstStyle/>
          <a:p>
            <a:r>
              <a:rPr lang="en-US" dirty="0" smtClean="0">
                <a:cs typeface="Arial" pitchFamily="34" charset="0"/>
              </a:rPr>
              <a:t>If a ppt reports pain in the abdominal region, probe to determine if it is truly abdominal pain or if the source is some other area/organ</a:t>
            </a:r>
          </a:p>
          <a:p>
            <a:pPr lvl="1">
              <a:buNone/>
            </a:pPr>
            <a:r>
              <a:rPr lang="en-US" dirty="0" smtClean="0">
                <a:cs typeface="Arial" pitchFamily="34" charset="0"/>
              </a:rPr>
              <a:t>		</a:t>
            </a:r>
          </a:p>
          <a:p>
            <a:pPr lvl="1">
              <a:buNone/>
            </a:pPr>
            <a:r>
              <a:rPr lang="en-US" dirty="0" smtClean="0">
                <a:cs typeface="Arial" pitchFamily="34" charset="0"/>
              </a:rPr>
              <a:t>		Specify </a:t>
            </a:r>
            <a:r>
              <a:rPr lang="en-US" u="sng" dirty="0" smtClean="0">
                <a:cs typeface="Arial" pitchFamily="34" charset="0"/>
              </a:rPr>
              <a:t>exact anatomical </a:t>
            </a:r>
            <a:r>
              <a:rPr lang="en-US" dirty="0" smtClean="0">
                <a:cs typeface="Arial" pitchFamily="34" charset="0"/>
              </a:rPr>
              <a:t>location of the pain</a:t>
            </a:r>
          </a:p>
          <a:p>
            <a:pPr lvl="2"/>
            <a:r>
              <a:rPr lang="en-US" dirty="0" smtClean="0">
                <a:cs typeface="Arial" pitchFamily="34" charset="0"/>
              </a:rPr>
              <a:t>Examples: uterine pain, pelvic pain, urethral pain,  ovarian pain, bladder pain, vulvovaginal pain, </a:t>
            </a:r>
            <a:r>
              <a:rPr lang="en-US" dirty="0" err="1" smtClean="0">
                <a:cs typeface="Arial" pitchFamily="34" charset="0"/>
              </a:rPr>
              <a:t>perineal</a:t>
            </a:r>
            <a:r>
              <a:rPr lang="en-US" dirty="0" smtClean="0">
                <a:cs typeface="Arial" pitchFamily="34" charset="0"/>
              </a:rPr>
              <a:t> pain</a:t>
            </a:r>
          </a:p>
          <a:p>
            <a:pPr lvl="2"/>
            <a:endParaRPr lang="en-US" dirty="0" smtClean="0">
              <a:cs typeface="Arial" pitchFamily="34" charset="0"/>
            </a:endParaRPr>
          </a:p>
          <a:p>
            <a:pPr lvl="1"/>
            <a:r>
              <a:rPr lang="en-US" dirty="0" smtClean="0">
                <a:cs typeface="Arial" pitchFamily="34" charset="0"/>
              </a:rPr>
              <a:t>Do not use ‘suprapubic pain’ as it does not provide a precise enough anatomical location</a:t>
            </a:r>
          </a:p>
          <a:p>
            <a:pPr lvl="1">
              <a:buNone/>
            </a:pPr>
            <a:endParaRPr lang="en-US" dirty="0" smtClean="0">
              <a:cs typeface="Arial" pitchFamily="34" charset="0"/>
            </a:endParaRPr>
          </a:p>
          <a:p>
            <a:r>
              <a:rPr lang="en-US" dirty="0" smtClean="0">
                <a:cs typeface="Arial" pitchFamily="34" charset="0"/>
              </a:rPr>
              <a:t>If an STI test result is positive</a:t>
            </a:r>
          </a:p>
          <a:p>
            <a:pPr lvl="1"/>
            <a:r>
              <a:rPr lang="en-US" dirty="0" smtClean="0">
                <a:cs typeface="Arial" pitchFamily="34" charset="0"/>
              </a:rPr>
              <a:t>report the STI diagnosis (i.e., genitourinary gonorrhea) rather than as“X test positive”</a:t>
            </a:r>
          </a:p>
          <a:p>
            <a:pPr>
              <a:buNone/>
            </a:pPr>
            <a:endParaRPr lang="en-US" dirty="0">
              <a:latin typeface="Arial" pitchFamily="34" charset="0"/>
              <a:cs typeface="Arial" pitchFamily="34" charset="0"/>
            </a:endParaRPr>
          </a:p>
        </p:txBody>
      </p:sp>
    </p:spTree>
    <p:extLst>
      <p:ext uri="{BB962C8B-B14F-4D97-AF65-F5344CB8AC3E}">
        <p14:creationId xmlns:p14="http://schemas.microsoft.com/office/powerpoint/2010/main" val="25935438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4000" dirty="0" smtClean="0"/>
              <a:t>AE Text – Lessons from VOICE </a:t>
            </a:r>
            <a:endParaRPr lang="en-US" sz="4000" dirty="0"/>
          </a:p>
        </p:txBody>
      </p:sp>
      <p:sp>
        <p:nvSpPr>
          <p:cNvPr id="3" name="Content Placeholder 2"/>
          <p:cNvSpPr>
            <a:spLocks noGrp="1"/>
          </p:cNvSpPr>
          <p:nvPr>
            <p:ph idx="1"/>
          </p:nvPr>
        </p:nvSpPr>
        <p:spPr>
          <a:xfrm>
            <a:off x="457200" y="1600200"/>
            <a:ext cx="8305800" cy="5105400"/>
          </a:xfrm>
        </p:spPr>
        <p:txBody>
          <a:bodyPr>
            <a:normAutofit/>
          </a:bodyPr>
          <a:lstStyle/>
          <a:p>
            <a:r>
              <a:rPr lang="en-US" dirty="0" smtClean="0">
                <a:cs typeface="Arial" pitchFamily="34" charset="0"/>
              </a:rPr>
              <a:t>If a ppt reports ANY combination of vulvovaginal symptoms at a given visit (pain, itching, erythema, edema, rash, tenderness, discharge), before filing each as unique events, consider whether or not there is an overarching diagnosis OR if the term VULVUOVAGINITIS can be used</a:t>
            </a:r>
            <a:endParaRPr lang="en-US" dirty="0">
              <a:cs typeface="Arial" pitchFamily="34" charset="0"/>
            </a:endParaRPr>
          </a:p>
        </p:txBody>
      </p:sp>
    </p:spTree>
    <p:extLst>
      <p:ext uri="{BB962C8B-B14F-4D97-AF65-F5344CB8AC3E}">
        <p14:creationId xmlns:p14="http://schemas.microsoft.com/office/powerpoint/2010/main" val="2593543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4000" dirty="0" smtClean="0"/>
              <a:t>AE Text – Lessons from VOICE </a:t>
            </a:r>
            <a:endParaRPr lang="en-US" sz="4000" dirty="0"/>
          </a:p>
        </p:txBody>
      </p:sp>
      <p:sp>
        <p:nvSpPr>
          <p:cNvPr id="3" name="Content Placeholder 2"/>
          <p:cNvSpPr>
            <a:spLocks noGrp="1"/>
          </p:cNvSpPr>
          <p:nvPr>
            <p:ph idx="1"/>
          </p:nvPr>
        </p:nvSpPr>
        <p:spPr>
          <a:xfrm>
            <a:off x="457200" y="1524000"/>
            <a:ext cx="8305800" cy="5105400"/>
          </a:xfrm>
        </p:spPr>
        <p:txBody>
          <a:bodyPr>
            <a:normAutofit/>
          </a:bodyPr>
          <a:lstStyle/>
          <a:p>
            <a:r>
              <a:rPr lang="en-US" dirty="0" smtClean="0">
                <a:cs typeface="Arial" pitchFamily="34" charset="0"/>
              </a:rPr>
              <a:t>Pregnancy outcomes should not be reported as AEs (i.e. spontaneous abortions) – only the resulting maternal complications.(if any)</a:t>
            </a:r>
          </a:p>
          <a:p>
            <a:endParaRPr lang="en-US" dirty="0" smtClean="0">
              <a:cs typeface="Arial" pitchFamily="34" charset="0"/>
            </a:endParaRPr>
          </a:p>
          <a:p>
            <a:r>
              <a:rPr lang="en-US" dirty="0" smtClean="0">
                <a:cs typeface="Arial" pitchFamily="34" charset="0"/>
              </a:rPr>
              <a:t>“Genital ulcer disease” is not a codeable event.  Need to note a specific STI OR they should just report “Ulcer” with the anatomical location(s)</a:t>
            </a:r>
          </a:p>
          <a:p>
            <a:endParaRPr lang="en-US" dirty="0"/>
          </a:p>
        </p:txBody>
      </p:sp>
    </p:spTree>
    <p:extLst>
      <p:ext uri="{BB962C8B-B14F-4D97-AF65-F5344CB8AC3E}">
        <p14:creationId xmlns:p14="http://schemas.microsoft.com/office/powerpoint/2010/main" val="25935438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4000" dirty="0" smtClean="0"/>
              <a:t>AE Text – Lessons from VOICE </a:t>
            </a:r>
            <a:endParaRPr lang="en-US" sz="4000" dirty="0"/>
          </a:p>
        </p:txBody>
      </p:sp>
      <p:sp>
        <p:nvSpPr>
          <p:cNvPr id="3" name="Content Placeholder 2"/>
          <p:cNvSpPr>
            <a:spLocks noGrp="1"/>
          </p:cNvSpPr>
          <p:nvPr>
            <p:ph idx="1"/>
          </p:nvPr>
        </p:nvSpPr>
        <p:spPr>
          <a:xfrm>
            <a:off x="457200" y="1524000"/>
            <a:ext cx="8305800" cy="5105400"/>
          </a:xfrm>
        </p:spPr>
        <p:txBody>
          <a:bodyPr>
            <a:normAutofit/>
          </a:bodyPr>
          <a:lstStyle/>
          <a:p>
            <a:r>
              <a:rPr lang="en-US" dirty="0" smtClean="0">
                <a:cs typeface="Arial" pitchFamily="34" charset="0"/>
              </a:rPr>
              <a:t>Pap test results</a:t>
            </a:r>
          </a:p>
          <a:p>
            <a:pPr lvl="2"/>
            <a:r>
              <a:rPr lang="en-US" sz="2800" dirty="0" smtClean="0">
                <a:cs typeface="Arial" pitchFamily="34" charset="0"/>
              </a:rPr>
              <a:t>Use the actual results as AE text (for ex. LSIL)</a:t>
            </a:r>
          </a:p>
          <a:p>
            <a:pPr lvl="2"/>
            <a:r>
              <a:rPr lang="en-US" sz="2800" u="sng" dirty="0" smtClean="0">
                <a:cs typeface="Arial" pitchFamily="34" charset="0"/>
              </a:rPr>
              <a:t>Do not </a:t>
            </a:r>
            <a:r>
              <a:rPr lang="en-US" sz="2800" dirty="0" smtClean="0">
                <a:cs typeface="Arial" pitchFamily="34" charset="0"/>
              </a:rPr>
              <a:t>report as “abnormal pap result”</a:t>
            </a:r>
          </a:p>
          <a:p>
            <a:pPr lvl="2">
              <a:buNone/>
            </a:pPr>
            <a:endParaRPr lang="en-US" sz="2800" dirty="0" smtClean="0">
              <a:cs typeface="Arial" pitchFamily="34" charset="0"/>
            </a:endParaRPr>
          </a:p>
          <a:p>
            <a:r>
              <a:rPr lang="en-US" dirty="0" smtClean="0">
                <a:cs typeface="Arial" pitchFamily="34" charset="0"/>
              </a:rPr>
              <a:t>Reporting of assault</a:t>
            </a:r>
            <a:r>
              <a:rPr lang="en-US" sz="2800" dirty="0" smtClean="0">
                <a:cs typeface="Arial" pitchFamily="34" charset="0"/>
              </a:rPr>
              <a:t>	</a:t>
            </a:r>
          </a:p>
          <a:p>
            <a:pPr lvl="2"/>
            <a:r>
              <a:rPr lang="en-US" sz="2800" dirty="0" smtClean="0">
                <a:cs typeface="Arial" pitchFamily="34" charset="0"/>
              </a:rPr>
              <a:t>Report each physical adverse event as an AE </a:t>
            </a:r>
          </a:p>
          <a:p>
            <a:pPr lvl="2"/>
            <a:r>
              <a:rPr lang="en-US" sz="2800" dirty="0" smtClean="0">
                <a:cs typeface="Arial" pitchFamily="34" charset="0"/>
              </a:rPr>
              <a:t>In AE text, add “….due to assault”</a:t>
            </a:r>
          </a:p>
          <a:p>
            <a:endParaRPr lang="en-US" dirty="0"/>
          </a:p>
        </p:txBody>
      </p:sp>
    </p:spTree>
    <p:extLst>
      <p:ext uri="{BB962C8B-B14F-4D97-AF65-F5344CB8AC3E}">
        <p14:creationId xmlns:p14="http://schemas.microsoft.com/office/powerpoint/2010/main" val="25935438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Bit More on Clinical Queries</a:t>
            </a:r>
            <a:endParaRPr lang="en-US" dirty="0"/>
          </a:p>
        </p:txBody>
      </p:sp>
      <p:sp>
        <p:nvSpPr>
          <p:cNvPr id="3" name="Content Placeholder 2"/>
          <p:cNvSpPr>
            <a:spLocks noGrp="1"/>
          </p:cNvSpPr>
          <p:nvPr>
            <p:ph idx="1"/>
          </p:nvPr>
        </p:nvSpPr>
        <p:spPr/>
        <p:txBody>
          <a:bodyPr>
            <a:normAutofit/>
          </a:bodyPr>
          <a:lstStyle/>
          <a:p>
            <a:pPr>
              <a:lnSpc>
                <a:spcPct val="90000"/>
              </a:lnSpc>
            </a:pPr>
            <a:r>
              <a:rPr lang="en-US" dirty="0" smtClean="0">
                <a:latin typeface="Arial" pitchFamily="34" charset="0"/>
                <a:cs typeface="Arial" pitchFamily="34" charset="0"/>
              </a:rPr>
              <a:t> Distributed by </a:t>
            </a:r>
            <a:r>
              <a:rPr lang="en-US" dirty="0">
                <a:latin typeface="Arial" pitchFamily="34" charset="0"/>
                <a:cs typeface="Arial" pitchFamily="34" charset="0"/>
              </a:rPr>
              <a:t>SCHARP Clinical Affairs </a:t>
            </a:r>
            <a:endParaRPr lang="en-US" dirty="0" smtClean="0">
              <a:latin typeface="Arial" pitchFamily="34" charset="0"/>
              <a:cs typeface="Arial" pitchFamily="34" charset="0"/>
            </a:endParaRPr>
          </a:p>
          <a:p>
            <a:pPr>
              <a:lnSpc>
                <a:spcPct val="90000"/>
              </a:lnSpc>
            </a:pPr>
            <a:r>
              <a:rPr lang="en-US" dirty="0" smtClean="0">
                <a:latin typeface="Arial" pitchFamily="34" charset="0"/>
                <a:cs typeface="Arial" pitchFamily="34" charset="0"/>
              </a:rPr>
              <a:t>AE clinical coding clarification or a safety query</a:t>
            </a:r>
          </a:p>
          <a:p>
            <a:pPr lvl="1">
              <a:lnSpc>
                <a:spcPct val="90000"/>
              </a:lnSpc>
              <a:buNone/>
            </a:pPr>
            <a:r>
              <a:rPr lang="en-US" dirty="0" smtClean="0">
                <a:latin typeface="Arial" pitchFamily="34" charset="0"/>
                <a:cs typeface="Arial" pitchFamily="34" charset="0"/>
              </a:rPr>
              <a:t>	AE clarification; product hold clarification </a:t>
            </a:r>
            <a:endParaRPr lang="en-US" dirty="0">
              <a:latin typeface="Arial" pitchFamily="34" charset="0"/>
              <a:cs typeface="Arial" pitchFamily="34" charset="0"/>
            </a:endParaRPr>
          </a:p>
          <a:p>
            <a:pPr>
              <a:lnSpc>
                <a:spcPct val="90000"/>
              </a:lnSpc>
            </a:pPr>
            <a:r>
              <a:rPr lang="en-US" dirty="0" smtClean="0">
                <a:latin typeface="Arial" pitchFamily="34" charset="0"/>
                <a:cs typeface="Arial" pitchFamily="34" charset="0"/>
              </a:rPr>
              <a:t>Emailed to designated site staff </a:t>
            </a:r>
          </a:p>
          <a:p>
            <a:pPr>
              <a:lnSpc>
                <a:spcPct val="90000"/>
              </a:lnSpc>
            </a:pPr>
            <a:r>
              <a:rPr lang="en-US" dirty="0" smtClean="0">
                <a:latin typeface="Arial" pitchFamily="34" charset="0"/>
                <a:cs typeface="Arial" pitchFamily="34" charset="0"/>
              </a:rPr>
              <a:t>Are resolved by </a:t>
            </a:r>
            <a:r>
              <a:rPr lang="en-US" dirty="0">
                <a:latin typeface="Arial" pitchFamily="34" charset="0"/>
                <a:cs typeface="Arial" pitchFamily="34" charset="0"/>
              </a:rPr>
              <a:t>making additions or corrections on </a:t>
            </a:r>
            <a:r>
              <a:rPr lang="en-US" dirty="0" smtClean="0">
                <a:latin typeface="Arial" pitchFamily="34" charset="0"/>
                <a:cs typeface="Arial" pitchFamily="34" charset="0"/>
              </a:rPr>
              <a:t>applicable CRF </a:t>
            </a:r>
            <a:r>
              <a:rPr lang="en-US" dirty="0">
                <a:latin typeface="Arial" pitchFamily="34" charset="0"/>
                <a:cs typeface="Arial" pitchFamily="34" charset="0"/>
              </a:rPr>
              <a:t>to the data in </a:t>
            </a:r>
            <a:r>
              <a:rPr lang="en-US" dirty="0" smtClean="0">
                <a:latin typeface="Arial" pitchFamily="34" charset="0"/>
                <a:cs typeface="Arial" pitchFamily="34" charset="0"/>
              </a:rPr>
              <a:t>question</a:t>
            </a:r>
            <a:endParaRPr lang="en-US" dirty="0">
              <a:latin typeface="Arial" pitchFamily="34" charset="0"/>
              <a:cs typeface="Arial" pitchFamily="34" charset="0"/>
            </a:endParaRPr>
          </a:p>
        </p:txBody>
      </p:sp>
    </p:spTree>
    <p:extLst>
      <p:ext uri="{BB962C8B-B14F-4D97-AF65-F5344CB8AC3E}">
        <p14:creationId xmlns:p14="http://schemas.microsoft.com/office/powerpoint/2010/main" val="789020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228600"/>
            <a:ext cx="8763000" cy="762000"/>
          </a:xfrm>
        </p:spPr>
        <p:txBody>
          <a:bodyPr>
            <a:normAutofit fontScale="90000"/>
          </a:bodyPr>
          <a:lstStyle/>
          <a:p>
            <a:r>
              <a:rPr lang="en-US" dirty="0" smtClean="0"/>
              <a:t>Reportable AEs – Report on AE Log CRF</a:t>
            </a:r>
            <a:endParaRPr lang="en-US" dirty="0"/>
          </a:p>
        </p:txBody>
      </p:sp>
      <p:sp>
        <p:nvSpPr>
          <p:cNvPr id="6" name="Content Placeholder 5"/>
          <p:cNvSpPr>
            <a:spLocks noGrp="1"/>
          </p:cNvSpPr>
          <p:nvPr>
            <p:ph idx="1"/>
          </p:nvPr>
        </p:nvSpPr>
        <p:spPr>
          <a:xfrm>
            <a:off x="381000" y="1219200"/>
            <a:ext cx="8458200" cy="5334000"/>
          </a:xfrm>
        </p:spPr>
        <p:txBody>
          <a:bodyPr>
            <a:normAutofit fontScale="92500" lnSpcReduction="10000"/>
          </a:bodyPr>
          <a:lstStyle/>
          <a:p>
            <a:r>
              <a:rPr lang="en-US" dirty="0">
                <a:latin typeface="Arial" pitchFamily="34" charset="0"/>
                <a:cs typeface="Arial" pitchFamily="34" charset="0"/>
              </a:rPr>
              <a:t>All genital, genitourinary, and reproductive system AEs </a:t>
            </a:r>
            <a:r>
              <a:rPr lang="en-US" u="sng" dirty="0" smtClean="0">
                <a:latin typeface="Arial" pitchFamily="34" charset="0"/>
                <a:cs typeface="Arial" pitchFamily="34" charset="0"/>
              </a:rPr>
              <a:t>except</a:t>
            </a:r>
            <a:endParaRPr lang="en-US" dirty="0" smtClean="0">
              <a:latin typeface="Arial" pitchFamily="34" charset="0"/>
              <a:cs typeface="Arial" pitchFamily="34" charset="0"/>
            </a:endParaRPr>
          </a:p>
          <a:p>
            <a:pPr lvl="1"/>
            <a:r>
              <a:rPr lang="en-US" dirty="0" smtClean="0">
                <a:latin typeface="Arial" pitchFamily="34" charset="0"/>
                <a:cs typeface="Arial" pitchFamily="34" charset="0"/>
              </a:rPr>
              <a:t>Fetal losses </a:t>
            </a:r>
          </a:p>
          <a:p>
            <a:r>
              <a:rPr lang="en-US" dirty="0" smtClean="0">
                <a:latin typeface="Arial" pitchFamily="34" charset="0"/>
                <a:cs typeface="Arial" pitchFamily="34" charset="0"/>
              </a:rPr>
              <a:t>All Grade 2 and higher AEs</a:t>
            </a:r>
          </a:p>
          <a:p>
            <a:r>
              <a:rPr lang="en-US" dirty="0" smtClean="0">
                <a:latin typeface="Arial" pitchFamily="34" charset="0"/>
                <a:cs typeface="Arial" pitchFamily="34" charset="0"/>
              </a:rPr>
              <a:t>All SAEs</a:t>
            </a:r>
          </a:p>
          <a:p>
            <a:r>
              <a:rPr lang="en-US" dirty="0" smtClean="0">
                <a:latin typeface="Arial" pitchFamily="34" charset="0"/>
                <a:cs typeface="Arial" pitchFamily="34" charset="0"/>
              </a:rPr>
              <a:t>All AEs that results in permanent product discontinuation </a:t>
            </a:r>
            <a:r>
              <a:rPr lang="en-US" b="1" i="1" u="sng" dirty="0" smtClean="0">
                <a:latin typeface="Arial" pitchFamily="34" charset="0"/>
                <a:cs typeface="Arial" pitchFamily="34" charset="0"/>
              </a:rPr>
              <a:t>or temporary hold </a:t>
            </a:r>
          </a:p>
          <a:p>
            <a:r>
              <a:rPr lang="en-US" dirty="0" smtClean="0">
                <a:latin typeface="Arial" pitchFamily="34" charset="0"/>
                <a:cs typeface="Arial" pitchFamily="34" charset="0"/>
              </a:rPr>
              <a:t>All lab AEs </a:t>
            </a:r>
          </a:p>
          <a:p>
            <a:r>
              <a:rPr lang="en-US" dirty="0" smtClean="0">
                <a:latin typeface="Arial" pitchFamily="34" charset="0"/>
                <a:cs typeface="Arial" pitchFamily="34" charset="0"/>
              </a:rPr>
              <a:t>All EAEs</a:t>
            </a:r>
          </a:p>
          <a:p>
            <a:pPr algn="ctr">
              <a:buNone/>
            </a:pPr>
            <a:r>
              <a:rPr lang="en-US" b="1" i="1" dirty="0" smtClean="0">
                <a:latin typeface="Arial" pitchFamily="34" charset="0"/>
                <a:cs typeface="Arial" pitchFamily="34" charset="0"/>
              </a:rPr>
              <a:t>	Any AE not covered above will go on a </a:t>
            </a:r>
          </a:p>
          <a:p>
            <a:pPr algn="ctr">
              <a:buNone/>
            </a:pPr>
            <a:r>
              <a:rPr lang="en-US" b="1" i="1" dirty="0" smtClean="0">
                <a:latin typeface="Arial" pitchFamily="34" charset="0"/>
                <a:cs typeface="Arial" pitchFamily="34" charset="0"/>
              </a:rPr>
              <a:t>Grade 1 AE Log CRF</a:t>
            </a:r>
            <a:endParaRPr lang="en-US" b="1" i="1" dirty="0">
              <a:latin typeface="Arial" pitchFamily="34" charset="0"/>
              <a:cs typeface="Arial" pitchFamily="34" charset="0"/>
            </a:endParaRPr>
          </a:p>
        </p:txBody>
      </p:sp>
    </p:spTree>
    <p:extLst>
      <p:ext uri="{BB962C8B-B14F-4D97-AF65-F5344CB8AC3E}">
        <p14:creationId xmlns:p14="http://schemas.microsoft.com/office/powerpoint/2010/main" val="16782905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1" name="Rectangle 3"/>
          <p:cNvSpPr>
            <a:spLocks noGrp="1" noChangeArrowheads="1"/>
          </p:cNvSpPr>
          <p:nvPr>
            <p:ph type="body" idx="1"/>
          </p:nvPr>
        </p:nvSpPr>
        <p:spPr>
          <a:xfrm>
            <a:off x="457200" y="1600200"/>
            <a:ext cx="7696200" cy="5029200"/>
          </a:xfrm>
        </p:spPr>
        <p:txBody>
          <a:bodyPr>
            <a:normAutofit/>
          </a:bodyPr>
          <a:lstStyle/>
          <a:p>
            <a:pPr>
              <a:buFont typeface="Wingdings" pitchFamily="2" charset="2"/>
              <a:buNone/>
            </a:pPr>
            <a:r>
              <a:rPr lang="en-US" sz="2800" b="1" dirty="0" smtClean="0">
                <a:solidFill>
                  <a:schemeClr val="accent2"/>
                </a:solidFill>
                <a:latin typeface="Arial" pitchFamily="34" charset="0"/>
                <a:cs typeface="Arial" pitchFamily="34" charset="0"/>
              </a:rPr>
              <a:t>AE text is … </a:t>
            </a:r>
          </a:p>
          <a:p>
            <a:r>
              <a:rPr lang="en-US" sz="2800" dirty="0" smtClean="0">
                <a:latin typeface="Arial" pitchFamily="34" charset="0"/>
                <a:cs typeface="Arial" pitchFamily="34" charset="0"/>
              </a:rPr>
              <a:t>candidiasis</a:t>
            </a:r>
          </a:p>
          <a:p>
            <a:r>
              <a:rPr lang="en-US" sz="2800" dirty="0" smtClean="0">
                <a:latin typeface="Arial" pitchFamily="34" charset="0"/>
                <a:cs typeface="Arial" pitchFamily="34" charset="0"/>
              </a:rPr>
              <a:t>Appendectomy</a:t>
            </a:r>
          </a:p>
          <a:p>
            <a:r>
              <a:rPr lang="en-US" sz="2800" dirty="0" smtClean="0">
                <a:latin typeface="Arial" pitchFamily="34" charset="0"/>
                <a:cs typeface="Arial" pitchFamily="34" charset="0"/>
              </a:rPr>
              <a:t>UTI</a:t>
            </a:r>
          </a:p>
          <a:p>
            <a:r>
              <a:rPr lang="en-US" sz="2800" dirty="0" smtClean="0">
                <a:latin typeface="Arial" pitchFamily="34" charset="0"/>
                <a:cs typeface="Arial" pitchFamily="34" charset="0"/>
              </a:rPr>
              <a:t>feeling sad</a:t>
            </a:r>
          </a:p>
          <a:p>
            <a:r>
              <a:rPr lang="en-US" sz="2800" dirty="0" smtClean="0">
                <a:latin typeface="Arial" pitchFamily="34" charset="0"/>
                <a:cs typeface="Arial" pitchFamily="34" charset="0"/>
              </a:rPr>
              <a:t>assault</a:t>
            </a:r>
          </a:p>
          <a:p>
            <a:r>
              <a:rPr lang="en-US" sz="2800" dirty="0" smtClean="0">
                <a:latin typeface="Arial" pitchFamily="34" charset="0"/>
                <a:cs typeface="Arial" pitchFamily="34" charset="0"/>
              </a:rPr>
              <a:t>abnormal white cell count</a:t>
            </a:r>
          </a:p>
        </p:txBody>
      </p:sp>
      <p:sp>
        <p:nvSpPr>
          <p:cNvPr id="358402" name="Rectangle 5"/>
          <p:cNvSpPr>
            <a:spLocks noGrp="1" noChangeArrowheads="1"/>
          </p:cNvSpPr>
          <p:nvPr>
            <p:ph type="title"/>
          </p:nvPr>
        </p:nvSpPr>
        <p:spPr>
          <a:xfrm>
            <a:off x="304800" y="533400"/>
            <a:ext cx="8610600" cy="762000"/>
          </a:xfrm>
        </p:spPr>
        <p:txBody>
          <a:bodyPr>
            <a:normAutofit/>
          </a:bodyPr>
          <a:lstStyle/>
          <a:p>
            <a:r>
              <a:rPr lang="en-US" dirty="0" smtClean="0"/>
              <a:t>Clinical Query:  Yes or No? </a:t>
            </a:r>
          </a:p>
        </p:txBody>
      </p:sp>
    </p:spTree>
    <p:custDataLst>
      <p:tags r:id="rId1"/>
    </p:custData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3" name="Rectangle 3"/>
          <p:cNvSpPr>
            <a:spLocks noGrp="1" noChangeArrowheads="1"/>
          </p:cNvSpPr>
          <p:nvPr>
            <p:ph type="body" idx="1"/>
          </p:nvPr>
        </p:nvSpPr>
        <p:spPr>
          <a:xfrm>
            <a:off x="381000" y="1524000"/>
            <a:ext cx="8305800" cy="4495800"/>
          </a:xfrm>
        </p:spPr>
        <p:txBody>
          <a:bodyPr/>
          <a:lstStyle/>
          <a:p>
            <a:r>
              <a:rPr lang="en-US" sz="2800" dirty="0" smtClean="0">
                <a:latin typeface="Arial" pitchFamily="34" charset="0"/>
                <a:cs typeface="Arial" pitchFamily="34" charset="0"/>
              </a:rPr>
              <a:t>Onset and outcome dates can be based on</a:t>
            </a:r>
            <a:endParaRPr lang="en-US" sz="2800" b="1" dirty="0" smtClean="0">
              <a:latin typeface="Arial" pitchFamily="34" charset="0"/>
              <a:cs typeface="Arial" pitchFamily="34" charset="0"/>
            </a:endParaRPr>
          </a:p>
          <a:p>
            <a:pPr lvl="1"/>
            <a:r>
              <a:rPr lang="en-US" dirty="0" smtClean="0">
                <a:latin typeface="Arial" pitchFamily="34" charset="0"/>
                <a:cs typeface="Arial" pitchFamily="34" charset="0"/>
              </a:rPr>
              <a:t>Participant self-report</a:t>
            </a:r>
          </a:p>
          <a:p>
            <a:pPr lvl="1"/>
            <a:r>
              <a:rPr lang="en-US" dirty="0" smtClean="0">
                <a:latin typeface="Arial" pitchFamily="34" charset="0"/>
                <a:cs typeface="Arial" pitchFamily="34" charset="0"/>
              </a:rPr>
              <a:t>Physical and/or pelvic exam dates</a:t>
            </a:r>
          </a:p>
          <a:p>
            <a:pPr lvl="1"/>
            <a:r>
              <a:rPr lang="en-US" dirty="0" smtClean="0">
                <a:latin typeface="Arial" pitchFamily="34" charset="0"/>
                <a:cs typeface="Arial" pitchFamily="34" charset="0"/>
              </a:rPr>
              <a:t>Specimen collection dates (laboratory AEs)</a:t>
            </a: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Record a complete date whenever available,</a:t>
            </a:r>
          </a:p>
          <a:p>
            <a:pPr lvl="1"/>
            <a:r>
              <a:rPr lang="en-US" sz="2400" dirty="0" smtClean="0">
                <a:latin typeface="Arial" pitchFamily="34" charset="0"/>
                <a:cs typeface="Arial" pitchFamily="34" charset="0"/>
              </a:rPr>
              <a:t>month and year required</a:t>
            </a:r>
          </a:p>
        </p:txBody>
      </p:sp>
      <p:sp>
        <p:nvSpPr>
          <p:cNvPr id="361474" name="Rectangle 5"/>
          <p:cNvSpPr>
            <a:spLocks noGrp="1" noChangeArrowheads="1"/>
          </p:cNvSpPr>
          <p:nvPr>
            <p:ph type="title"/>
          </p:nvPr>
        </p:nvSpPr>
        <p:spPr>
          <a:xfrm>
            <a:off x="533400" y="457200"/>
            <a:ext cx="8610600" cy="762000"/>
          </a:xfrm>
        </p:spPr>
        <p:txBody>
          <a:bodyPr>
            <a:normAutofit fontScale="90000"/>
          </a:bodyPr>
          <a:lstStyle/>
          <a:p>
            <a:r>
              <a:rPr lang="en-US" dirty="0" smtClean="0"/>
              <a:t>Onset and Outcome Dates: </a:t>
            </a:r>
            <a:br>
              <a:rPr lang="en-US" dirty="0" smtClean="0"/>
            </a:br>
            <a:r>
              <a:rPr lang="en-US" dirty="0" smtClean="0"/>
              <a:t>Items 2 and 6a</a:t>
            </a:r>
          </a:p>
        </p:txBody>
      </p:sp>
    </p:spTree>
    <p:custDataLst>
      <p:tags r:id="rId1"/>
    </p:custData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5" name="Rectangle 3"/>
          <p:cNvSpPr>
            <a:spLocks noGrp="1" noChangeArrowheads="1"/>
          </p:cNvSpPr>
          <p:nvPr>
            <p:ph type="body" idx="1"/>
          </p:nvPr>
        </p:nvSpPr>
        <p:spPr>
          <a:xfrm>
            <a:off x="533400" y="1295400"/>
            <a:ext cx="8077200" cy="5334000"/>
          </a:xfrm>
        </p:spPr>
        <p:txBody>
          <a:bodyPr>
            <a:noAutofit/>
          </a:bodyPr>
          <a:lstStyle/>
          <a:p>
            <a:r>
              <a:rPr lang="en-US" sz="2800" dirty="0" smtClean="0">
                <a:latin typeface="Arial" pitchFamily="34" charset="0"/>
                <a:cs typeface="Arial" pitchFamily="34" charset="0"/>
              </a:rPr>
              <a:t>AE Log - mark severity grade per FGGT/Tox Table</a:t>
            </a:r>
          </a:p>
          <a:p>
            <a:r>
              <a:rPr lang="en-US" sz="2800" dirty="0" smtClean="0">
                <a:latin typeface="Arial" pitchFamily="34" charset="0"/>
                <a:cs typeface="Arial" pitchFamily="34" charset="0"/>
              </a:rPr>
              <a:t>GAE Log has ‘Grade 1’ box marked for you – no need to complete </a:t>
            </a:r>
            <a:r>
              <a:rPr lang="en-US" sz="2800" smtClean="0">
                <a:latin typeface="Arial" pitchFamily="34" charset="0"/>
                <a:cs typeface="Arial" pitchFamily="34" charset="0"/>
              </a:rPr>
              <a:t>this item</a:t>
            </a: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If you start a GAE for a Grade 2 or higher AE:</a:t>
            </a:r>
          </a:p>
          <a:p>
            <a:pPr lvl="1"/>
            <a:r>
              <a:rPr lang="en-US" sz="2400" dirty="0" smtClean="0">
                <a:latin typeface="Arial" pitchFamily="34" charset="0"/>
                <a:cs typeface="Arial" pitchFamily="34" charset="0"/>
              </a:rPr>
              <a:t>Stop the form at item 1</a:t>
            </a:r>
          </a:p>
          <a:p>
            <a:pPr lvl="1"/>
            <a:r>
              <a:rPr lang="en-US" sz="2400" dirty="0" smtClean="0">
                <a:latin typeface="Arial" pitchFamily="34" charset="0"/>
                <a:cs typeface="Arial" pitchFamily="34" charset="0"/>
              </a:rPr>
              <a:t>Draw a diagonal line across page, add note “Recorded on AE Log page XYZ”, initial and date</a:t>
            </a:r>
          </a:p>
          <a:p>
            <a:pPr lvl="1"/>
            <a:r>
              <a:rPr lang="en-US" sz="2400" dirty="0" smtClean="0">
                <a:latin typeface="Arial" pitchFamily="34" charset="0"/>
                <a:cs typeface="Arial" pitchFamily="34" charset="0"/>
              </a:rPr>
              <a:t>Keep this GAE page in binder; do not re-assign GAE page number</a:t>
            </a:r>
          </a:p>
        </p:txBody>
      </p:sp>
      <p:sp>
        <p:nvSpPr>
          <p:cNvPr id="364546" name="Rectangle 5"/>
          <p:cNvSpPr>
            <a:spLocks noGrp="1" noChangeArrowheads="1"/>
          </p:cNvSpPr>
          <p:nvPr>
            <p:ph type="title"/>
          </p:nvPr>
        </p:nvSpPr>
        <p:spPr>
          <a:xfrm>
            <a:off x="228600" y="304800"/>
            <a:ext cx="8610600" cy="762000"/>
          </a:xfrm>
        </p:spPr>
        <p:txBody>
          <a:bodyPr/>
          <a:lstStyle/>
          <a:p>
            <a:r>
              <a:rPr lang="en-US" dirty="0" smtClean="0"/>
              <a:t>Severity (Item 3)</a:t>
            </a:r>
          </a:p>
        </p:txBody>
      </p:sp>
    </p:spTree>
    <p:custDataLst>
      <p:tags r:id="rId1"/>
    </p:custData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609600" y="1295400"/>
            <a:ext cx="8001000" cy="25908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smtClean="0">
                <a:latin typeface="Arial" pitchFamily="34" charset="0"/>
                <a:cs typeface="Arial" pitchFamily="34" charset="0"/>
              </a:rPr>
              <a:t>If “not related”, record rationale or known cause of AE in space provided to the right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Arial" pitchFamily="34" charset="0"/>
                <a:cs typeface="Arial" pitchFamily="34" charset="0"/>
              </a:rPr>
              <a:t>May</a:t>
            </a:r>
            <a:r>
              <a:rPr kumimoji="0" lang="en-US" sz="2800" b="0" i="0" u="none" strike="noStrike" kern="1200" cap="none" spc="0" normalizeH="0" noProof="0" dirty="0" smtClean="0">
                <a:ln>
                  <a:noFill/>
                </a:ln>
                <a:solidFill>
                  <a:schemeClr val="tx1"/>
                </a:solidFill>
                <a:effectLst/>
                <a:uLnTx/>
                <a:uFillTx/>
                <a:latin typeface="Arial" pitchFamily="34" charset="0"/>
                <a:cs typeface="Arial" pitchFamily="34" charset="0"/>
              </a:rPr>
              <a:t> use “not biologically plausible” </a:t>
            </a:r>
          </a:p>
          <a:p>
            <a:pPr marL="800100" lvl="1" indent="-342900">
              <a:spcBef>
                <a:spcPct val="20000"/>
              </a:spcBef>
              <a:buFont typeface="Arial" pitchFamily="34" charset="0"/>
              <a:buChar char="•"/>
            </a:pPr>
            <a:r>
              <a:rPr lang="en-US" sz="2800" baseline="0" dirty="0" smtClean="0">
                <a:latin typeface="Arial" pitchFamily="34" charset="0"/>
                <a:cs typeface="Arial" pitchFamily="34" charset="0"/>
              </a:rPr>
              <a:t>Ex.:</a:t>
            </a:r>
            <a:r>
              <a:rPr lang="en-US" sz="2800" dirty="0" smtClean="0">
                <a:latin typeface="Arial" pitchFamily="34" charset="0"/>
                <a:cs typeface="Arial" pitchFamily="34" charset="0"/>
              </a:rPr>
              <a:t> earache</a:t>
            </a:r>
            <a:endParaRPr kumimoji="0" lang="en-US" sz="28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5" name="Rectangle 5"/>
          <p:cNvSpPr txBox="1">
            <a:spLocks noChangeArrowheads="1"/>
          </p:cNvSpPr>
          <p:nvPr/>
        </p:nvSpPr>
        <p:spPr>
          <a:xfrm>
            <a:off x="304800" y="457200"/>
            <a:ext cx="8610600" cy="7620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Relations</a:t>
            </a:r>
            <a:r>
              <a:rPr lang="en-US" sz="4400" dirty="0" smtClean="0">
                <a:latin typeface="+mj-lt"/>
                <a:ea typeface="+mj-ea"/>
                <a:cs typeface="+mj-cs"/>
              </a:rPr>
              <a:t>hip to Study Product (Item 4)</a:t>
            </a: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ustDataLst>
      <p:tags r:id="rId1"/>
    </p:custData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3" name="Rectangle 3"/>
          <p:cNvSpPr>
            <a:spLocks noGrp="1" noChangeArrowheads="1"/>
          </p:cNvSpPr>
          <p:nvPr>
            <p:ph type="body" idx="1"/>
          </p:nvPr>
        </p:nvSpPr>
        <p:spPr>
          <a:xfrm>
            <a:off x="381000" y="1066800"/>
            <a:ext cx="8534400" cy="5638800"/>
          </a:xfrm>
        </p:spPr>
        <p:txBody>
          <a:bodyPr>
            <a:noAutofit/>
          </a:bodyPr>
          <a:lstStyle/>
          <a:p>
            <a:r>
              <a:rPr lang="en-US" sz="2800" dirty="0" smtClean="0">
                <a:latin typeface="Arial" pitchFamily="34" charset="0"/>
                <a:cs typeface="Arial" pitchFamily="34" charset="0"/>
              </a:rPr>
              <a:t>“No change” if the AE does not warrant a hold or perm d/c</a:t>
            </a:r>
          </a:p>
          <a:p>
            <a:pPr lvl="1"/>
            <a:r>
              <a:rPr lang="en-US" sz="2400" dirty="0" smtClean="0">
                <a:latin typeface="Arial" pitchFamily="34" charset="0"/>
                <a:cs typeface="Arial" pitchFamily="34" charset="0"/>
              </a:rPr>
              <a:t>Mark even if the ppt is currently on a hold, i.e. AE is reported while ppt is on hold for pregnancy </a:t>
            </a:r>
          </a:p>
          <a:p>
            <a:r>
              <a:rPr lang="en-US" sz="2800" dirty="0" smtClean="0">
                <a:latin typeface="Arial" pitchFamily="34" charset="0"/>
                <a:cs typeface="Arial" pitchFamily="34" charset="0"/>
              </a:rPr>
              <a:t>“Held” for </a:t>
            </a:r>
            <a:r>
              <a:rPr lang="en-US" sz="2800" u="sng" dirty="0" smtClean="0">
                <a:latin typeface="Arial" pitchFamily="34" charset="0"/>
                <a:cs typeface="Arial" pitchFamily="34" charset="0"/>
              </a:rPr>
              <a:t>each AE </a:t>
            </a:r>
            <a:r>
              <a:rPr lang="en-US" sz="2800" dirty="0" smtClean="0">
                <a:latin typeface="Arial" pitchFamily="34" charset="0"/>
                <a:cs typeface="Arial" pitchFamily="34" charset="0"/>
              </a:rPr>
              <a:t>that requires a clinical product hold</a:t>
            </a:r>
          </a:p>
          <a:p>
            <a:pPr lvl="1"/>
            <a:r>
              <a:rPr lang="en-US" sz="2400" dirty="0" smtClean="0">
                <a:latin typeface="Arial" pitchFamily="34" charset="0"/>
                <a:cs typeface="Arial" pitchFamily="34" charset="0"/>
              </a:rPr>
              <a:t>Mark even if ppt is already on a product hold</a:t>
            </a:r>
          </a:p>
          <a:p>
            <a:pPr lvl="1"/>
            <a:r>
              <a:rPr lang="en-US" sz="2400" dirty="0" smtClean="0">
                <a:latin typeface="Arial" pitchFamily="34" charset="0"/>
                <a:cs typeface="Arial" pitchFamily="34" charset="0"/>
              </a:rPr>
              <a:t>Do not mark if ppt refuses product based on this AE</a:t>
            </a:r>
          </a:p>
          <a:p>
            <a:r>
              <a:rPr lang="en-US" sz="2800" dirty="0" smtClean="0">
                <a:latin typeface="Arial" pitchFamily="34" charset="0"/>
                <a:cs typeface="Arial" pitchFamily="34" charset="0"/>
              </a:rPr>
              <a:t>For each </a:t>
            </a:r>
            <a:r>
              <a:rPr lang="en-US" sz="2800" u="sng" dirty="0" smtClean="0">
                <a:latin typeface="Arial" pitchFamily="34" charset="0"/>
                <a:cs typeface="Arial" pitchFamily="34" charset="0"/>
              </a:rPr>
              <a:t>AE Log </a:t>
            </a:r>
            <a:r>
              <a:rPr lang="en-US" sz="2800" dirty="0" smtClean="0">
                <a:latin typeface="Arial" pitchFamily="34" charset="0"/>
                <a:cs typeface="Arial" pitchFamily="34" charset="0"/>
              </a:rPr>
              <a:t>with “Held” marked, SCHARP will expect a “”matching” Product Hold/Discontinuation Log with reason for hold = AE and the matching AE Log page #</a:t>
            </a:r>
          </a:p>
        </p:txBody>
      </p:sp>
      <p:sp>
        <p:nvSpPr>
          <p:cNvPr id="392194" name="Rectangle 5"/>
          <p:cNvSpPr>
            <a:spLocks noGrp="1" noChangeArrowheads="1"/>
          </p:cNvSpPr>
          <p:nvPr>
            <p:ph type="title"/>
          </p:nvPr>
        </p:nvSpPr>
        <p:spPr>
          <a:xfrm>
            <a:off x="381000" y="304800"/>
            <a:ext cx="8610600" cy="762000"/>
          </a:xfrm>
        </p:spPr>
        <p:txBody>
          <a:bodyPr>
            <a:normAutofit fontScale="90000"/>
          </a:bodyPr>
          <a:lstStyle/>
          <a:p>
            <a:r>
              <a:rPr lang="en-US" dirty="0" smtClean="0"/>
              <a:t>Study Product Administration (Item 5)</a:t>
            </a:r>
          </a:p>
        </p:txBody>
      </p:sp>
    </p:spTree>
    <p:custDataLst>
      <p:tags r:id="rId1"/>
    </p:custData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3" name="Rectangle 3"/>
          <p:cNvSpPr>
            <a:spLocks noGrp="1" noChangeArrowheads="1"/>
          </p:cNvSpPr>
          <p:nvPr>
            <p:ph type="body" idx="1"/>
          </p:nvPr>
        </p:nvSpPr>
        <p:spPr>
          <a:xfrm>
            <a:off x="381000" y="1143000"/>
            <a:ext cx="8534400" cy="5562600"/>
          </a:xfrm>
        </p:spPr>
        <p:txBody>
          <a:bodyPr>
            <a:noAutofit/>
          </a:bodyPr>
          <a:lstStyle/>
          <a:p>
            <a:r>
              <a:rPr lang="en-US" sz="2800" dirty="0" smtClean="0">
                <a:latin typeface="Arial" pitchFamily="34" charset="0"/>
                <a:cs typeface="Arial" pitchFamily="34" charset="0"/>
              </a:rPr>
              <a:t>“Permanently discontinued” for each AE that requires permanent discontinuation</a:t>
            </a:r>
          </a:p>
          <a:p>
            <a:r>
              <a:rPr lang="en-US" sz="2800" dirty="0" smtClean="0">
                <a:latin typeface="Arial" pitchFamily="34" charset="0"/>
                <a:cs typeface="Arial" pitchFamily="34" charset="0"/>
              </a:rPr>
              <a:t>“N/A” only if the AE is reported </a:t>
            </a:r>
          </a:p>
          <a:p>
            <a:pPr lvl="1"/>
            <a:r>
              <a:rPr lang="en-US" dirty="0" smtClean="0">
                <a:latin typeface="Arial" pitchFamily="34" charset="0"/>
                <a:cs typeface="Arial" pitchFamily="34" charset="0"/>
              </a:rPr>
              <a:t>on or after the PUEV </a:t>
            </a:r>
          </a:p>
          <a:p>
            <a:pPr lvl="1"/>
            <a:r>
              <a:rPr lang="en-US" dirty="0" smtClean="0">
                <a:latin typeface="Arial" pitchFamily="34" charset="0"/>
                <a:cs typeface="Arial" pitchFamily="34" charset="0"/>
              </a:rPr>
              <a:t>on or after  the visit where ppt is perm d/c from study product </a:t>
            </a:r>
            <a:endParaRPr lang="en-US" sz="2400" dirty="0" smtClean="0">
              <a:latin typeface="Arial" pitchFamily="34" charset="0"/>
              <a:cs typeface="Arial" pitchFamily="34" charset="0"/>
            </a:endParaRPr>
          </a:p>
        </p:txBody>
      </p:sp>
      <p:sp>
        <p:nvSpPr>
          <p:cNvPr id="392194" name="Rectangle 5"/>
          <p:cNvSpPr>
            <a:spLocks noGrp="1" noChangeArrowheads="1"/>
          </p:cNvSpPr>
          <p:nvPr>
            <p:ph type="title"/>
          </p:nvPr>
        </p:nvSpPr>
        <p:spPr>
          <a:xfrm>
            <a:off x="381000" y="304800"/>
            <a:ext cx="8610600" cy="762000"/>
          </a:xfrm>
        </p:spPr>
        <p:txBody>
          <a:bodyPr>
            <a:normAutofit fontScale="90000"/>
          </a:bodyPr>
          <a:lstStyle/>
          <a:p>
            <a:r>
              <a:rPr lang="en-US" dirty="0" smtClean="0"/>
              <a:t>Study Product Administration (Item 5)</a:t>
            </a:r>
          </a:p>
        </p:txBody>
      </p:sp>
    </p:spTree>
    <p:custDataLst>
      <p:tags r:id="rId1"/>
    </p:custData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3" name="Rectangle 3"/>
          <p:cNvSpPr>
            <a:spLocks noGrp="1" noChangeArrowheads="1"/>
          </p:cNvSpPr>
          <p:nvPr>
            <p:ph type="body" idx="1"/>
          </p:nvPr>
        </p:nvSpPr>
        <p:spPr>
          <a:xfrm>
            <a:off x="457200" y="1219200"/>
            <a:ext cx="8382000" cy="5334000"/>
          </a:xfrm>
        </p:spPr>
        <p:txBody>
          <a:bodyPr>
            <a:noAutofit/>
          </a:bodyPr>
          <a:lstStyle/>
          <a:p>
            <a:r>
              <a:rPr lang="en-US" sz="2800" dirty="0" smtClean="0">
                <a:latin typeface="Arial" pitchFamily="34" charset="0"/>
                <a:cs typeface="Arial" pitchFamily="34" charset="0"/>
              </a:rPr>
              <a:t>AE Log - if “Held” is marked, and ring use is later permanently discontinued due to the AE, do not need to update this item on the AE Log</a:t>
            </a:r>
          </a:p>
          <a:p>
            <a:pPr lvl="1"/>
            <a:r>
              <a:rPr lang="en-US" dirty="0" smtClean="0">
                <a:latin typeface="Arial" pitchFamily="34" charset="0"/>
                <a:cs typeface="Arial" pitchFamily="34" charset="0"/>
              </a:rPr>
              <a:t>We will get the perm d/c from the Product Hold/Discontinuation Log form </a:t>
            </a:r>
          </a:p>
          <a:p>
            <a:pPr lvl="1"/>
            <a:r>
              <a:rPr lang="en-US" dirty="0" smtClean="0">
                <a:latin typeface="Arial" pitchFamily="34" charset="0"/>
                <a:cs typeface="Arial" pitchFamily="34" charset="0"/>
              </a:rPr>
              <a:t>Should be rare</a:t>
            </a:r>
          </a:p>
        </p:txBody>
      </p:sp>
      <p:sp>
        <p:nvSpPr>
          <p:cNvPr id="392194" name="Rectangle 5"/>
          <p:cNvSpPr>
            <a:spLocks noGrp="1" noChangeArrowheads="1"/>
          </p:cNvSpPr>
          <p:nvPr>
            <p:ph type="title"/>
          </p:nvPr>
        </p:nvSpPr>
        <p:spPr>
          <a:xfrm>
            <a:off x="381000" y="304800"/>
            <a:ext cx="8610600" cy="762000"/>
          </a:xfrm>
        </p:spPr>
        <p:txBody>
          <a:bodyPr>
            <a:normAutofit/>
          </a:bodyPr>
          <a:lstStyle/>
          <a:p>
            <a:r>
              <a:rPr lang="en-US" dirty="0" smtClean="0"/>
              <a:t>Study Product Administration (con’t)</a:t>
            </a:r>
          </a:p>
        </p:txBody>
      </p:sp>
    </p:spTree>
    <p:custDataLst>
      <p:tags r:id="rId1"/>
    </p:custData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3" name="Rectangle 3"/>
          <p:cNvSpPr>
            <a:spLocks noGrp="1" noChangeArrowheads="1"/>
          </p:cNvSpPr>
          <p:nvPr>
            <p:ph type="body" idx="1"/>
          </p:nvPr>
        </p:nvSpPr>
        <p:spPr>
          <a:xfrm>
            <a:off x="533400" y="1600200"/>
            <a:ext cx="8077200" cy="3429000"/>
          </a:xfrm>
        </p:spPr>
        <p:txBody>
          <a:bodyPr>
            <a:noAutofit/>
          </a:bodyPr>
          <a:lstStyle/>
          <a:p>
            <a:r>
              <a:rPr lang="en-US" sz="2800" dirty="0" smtClean="0">
                <a:latin typeface="Arial" pitchFamily="34" charset="0"/>
                <a:cs typeface="Arial" pitchFamily="34" charset="0"/>
              </a:rPr>
              <a:t>GAE Log </a:t>
            </a:r>
          </a:p>
          <a:p>
            <a:r>
              <a:rPr lang="en-US" sz="2800" dirty="0" smtClean="0">
                <a:latin typeface="Arial" pitchFamily="34" charset="0"/>
                <a:cs typeface="Arial" pitchFamily="34" charset="0"/>
              </a:rPr>
              <a:t>Instruction added that if “held” or “perm d/c”, stop GAE and record on AE Log </a:t>
            </a:r>
          </a:p>
          <a:p>
            <a:pPr lvl="1"/>
            <a:r>
              <a:rPr lang="en-US" dirty="0" smtClean="0">
                <a:latin typeface="Arial" pitchFamily="34" charset="0"/>
                <a:cs typeface="Arial" pitchFamily="34" charset="0"/>
              </a:rPr>
              <a:t>keep GAE page, do not re-assign GAE page #</a:t>
            </a:r>
          </a:p>
          <a:p>
            <a:pPr lvl="1"/>
            <a:r>
              <a:rPr lang="en-US" dirty="0" smtClean="0">
                <a:latin typeface="Arial" pitchFamily="34" charset="0"/>
                <a:cs typeface="Arial" pitchFamily="34" charset="0"/>
              </a:rPr>
              <a:t>Draw a diagonal line across page, add note “recorded on AE Log page XYZ” and initial and date</a:t>
            </a:r>
            <a:endParaRPr lang="en-US" sz="2400" dirty="0" smtClean="0">
              <a:latin typeface="Arial" pitchFamily="34" charset="0"/>
              <a:cs typeface="Arial" pitchFamily="34" charset="0"/>
            </a:endParaRPr>
          </a:p>
        </p:txBody>
      </p:sp>
      <p:sp>
        <p:nvSpPr>
          <p:cNvPr id="392194" name="Rectangle 5"/>
          <p:cNvSpPr>
            <a:spLocks noGrp="1" noChangeArrowheads="1"/>
          </p:cNvSpPr>
          <p:nvPr>
            <p:ph type="title"/>
          </p:nvPr>
        </p:nvSpPr>
        <p:spPr>
          <a:xfrm>
            <a:off x="304800" y="533400"/>
            <a:ext cx="8610600" cy="762000"/>
          </a:xfrm>
        </p:spPr>
        <p:txBody>
          <a:bodyPr>
            <a:normAutofit/>
          </a:bodyPr>
          <a:lstStyle/>
          <a:p>
            <a:r>
              <a:rPr lang="en-US" dirty="0" smtClean="0"/>
              <a:t>Study Product Administration – con’t</a:t>
            </a:r>
          </a:p>
        </p:txBody>
      </p:sp>
    </p:spTree>
    <p:custDataLst>
      <p:tags r:id="rId1"/>
    </p:custData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1" name="Rectangle 3"/>
          <p:cNvSpPr>
            <a:spLocks noGrp="1" noChangeArrowheads="1"/>
          </p:cNvSpPr>
          <p:nvPr>
            <p:ph type="body" idx="1"/>
          </p:nvPr>
        </p:nvSpPr>
        <p:spPr>
          <a:xfrm>
            <a:off x="304800" y="1600200"/>
            <a:ext cx="8458200" cy="5029200"/>
          </a:xfrm>
        </p:spPr>
        <p:txBody>
          <a:bodyPr>
            <a:normAutofit fontScale="92500"/>
          </a:bodyPr>
          <a:lstStyle/>
          <a:p>
            <a:r>
              <a:rPr lang="en-US" sz="2800" dirty="0" smtClean="0">
                <a:latin typeface="Arial" pitchFamily="34" charset="0"/>
                <a:cs typeface="Arial" pitchFamily="34" charset="0"/>
              </a:rPr>
              <a:t>If AE is ongoing when the CRF page is first completed, mark “continuing” and leave item 6a blank</a:t>
            </a:r>
          </a:p>
          <a:p>
            <a:pPr lvl="1"/>
            <a:r>
              <a:rPr lang="en-US" sz="2400" dirty="0" smtClean="0">
                <a:latin typeface="Arial" pitchFamily="34" charset="0"/>
                <a:cs typeface="Arial" pitchFamily="34" charset="0"/>
              </a:rPr>
              <a:t>Will need to update status at some point; SCHARP will provide listings to help </a:t>
            </a:r>
          </a:p>
          <a:p>
            <a:r>
              <a:rPr lang="en-US" sz="2800" dirty="0" smtClean="0">
                <a:latin typeface="Arial" pitchFamily="34" charset="0"/>
                <a:cs typeface="Arial" pitchFamily="34" charset="0"/>
              </a:rPr>
              <a:t>Once a “continuing” AE’s outcome is determined:</a:t>
            </a:r>
          </a:p>
          <a:p>
            <a:pPr lvl="1"/>
            <a:r>
              <a:rPr lang="en-US" sz="2400" dirty="0" smtClean="0">
                <a:latin typeface="Arial" pitchFamily="34" charset="0"/>
                <a:cs typeface="Arial" pitchFamily="34" charset="0"/>
              </a:rPr>
              <a:t>Line through the “Continuing” box</a:t>
            </a:r>
          </a:p>
          <a:p>
            <a:pPr lvl="1"/>
            <a:r>
              <a:rPr lang="en-US" sz="2400" dirty="0" smtClean="0">
                <a:latin typeface="Arial" pitchFamily="34" charset="0"/>
                <a:cs typeface="Arial" pitchFamily="34" charset="0"/>
              </a:rPr>
              <a:t>Mark the appropriate box for item 6</a:t>
            </a:r>
          </a:p>
          <a:p>
            <a:pPr lvl="1"/>
            <a:r>
              <a:rPr lang="en-US" sz="2400" dirty="0" smtClean="0">
                <a:latin typeface="Arial" pitchFamily="34" charset="0"/>
                <a:cs typeface="Arial" pitchFamily="34" charset="0"/>
              </a:rPr>
              <a:t>Record the appropriate outcome date in item 6a</a:t>
            </a:r>
          </a:p>
          <a:p>
            <a:pPr lvl="1"/>
            <a:r>
              <a:rPr lang="en-US" sz="2400" dirty="0" smtClean="0">
                <a:latin typeface="Arial" pitchFamily="34" charset="0"/>
                <a:cs typeface="Arial" pitchFamily="34" charset="0"/>
              </a:rPr>
              <a:t>Initial, date, and refax</a:t>
            </a:r>
          </a:p>
          <a:p>
            <a:r>
              <a:rPr lang="en-US" dirty="0" smtClean="0">
                <a:latin typeface="Arial" pitchFamily="34" charset="0"/>
                <a:cs typeface="Arial" pitchFamily="34" charset="0"/>
              </a:rPr>
              <a:t>Use “continuing at end of study participation” if AE ongoing at time ppt is terminated</a:t>
            </a:r>
            <a:endParaRPr lang="en-US" sz="2800" dirty="0" smtClean="0">
              <a:latin typeface="Arial" pitchFamily="34" charset="0"/>
              <a:cs typeface="Arial" pitchFamily="34" charset="0"/>
            </a:endParaRPr>
          </a:p>
        </p:txBody>
      </p:sp>
      <p:sp>
        <p:nvSpPr>
          <p:cNvPr id="409602" name="Rectangle 5"/>
          <p:cNvSpPr>
            <a:spLocks noGrp="1" noChangeArrowheads="1"/>
          </p:cNvSpPr>
          <p:nvPr>
            <p:ph type="title"/>
          </p:nvPr>
        </p:nvSpPr>
        <p:spPr>
          <a:xfrm>
            <a:off x="304800" y="609600"/>
            <a:ext cx="8610600" cy="762000"/>
          </a:xfrm>
        </p:spPr>
        <p:txBody>
          <a:bodyPr>
            <a:normAutofit/>
          </a:bodyPr>
          <a:lstStyle/>
          <a:p>
            <a:r>
              <a:rPr lang="en-US" dirty="0" smtClean="0"/>
              <a:t>Status/Outcome: Items 6 and 6a</a:t>
            </a:r>
          </a:p>
        </p:txBody>
      </p:sp>
    </p:spTree>
    <p:custDataLst>
      <p:tags r:id="rId1"/>
    </p:custData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5" name="Rectangle 3"/>
          <p:cNvSpPr>
            <a:spLocks noGrp="1" noChangeArrowheads="1"/>
          </p:cNvSpPr>
          <p:nvPr>
            <p:ph type="body" idx="1"/>
          </p:nvPr>
        </p:nvSpPr>
        <p:spPr>
          <a:xfrm>
            <a:off x="381000" y="1524000"/>
            <a:ext cx="8382000" cy="5105400"/>
          </a:xfrm>
        </p:spPr>
        <p:txBody>
          <a:bodyPr>
            <a:normAutofit/>
          </a:bodyPr>
          <a:lstStyle/>
          <a:p>
            <a:pPr marL="400050" indent="-400050"/>
            <a:r>
              <a:rPr lang="en-US" sz="2800" dirty="0" smtClean="0">
                <a:latin typeface="Arial" pitchFamily="34" charset="0"/>
                <a:cs typeface="Arial" pitchFamily="34" charset="0"/>
              </a:rPr>
              <a:t>If an AE on an AE Log or GAE Log increases in severity grade:</a:t>
            </a:r>
          </a:p>
          <a:p>
            <a:pPr marL="838200" lvl="1" indent="-381000"/>
            <a:r>
              <a:rPr lang="en-US" dirty="0" smtClean="0">
                <a:latin typeface="Arial" pitchFamily="34" charset="0"/>
                <a:cs typeface="Arial" pitchFamily="34" charset="0"/>
              </a:rPr>
              <a:t>Close out the current CRF page (lower grade) by updating item 6 to “severity/frequency increased”, record the date of increase, and Initial/date/refax.</a:t>
            </a:r>
          </a:p>
          <a:p>
            <a:pPr marL="838200" lvl="1" indent="-381000"/>
            <a:r>
              <a:rPr lang="en-US" dirty="0" smtClean="0">
                <a:latin typeface="Arial" pitchFamily="34" charset="0"/>
                <a:cs typeface="Arial" pitchFamily="34" charset="0"/>
              </a:rPr>
              <a:t>Complete a new </a:t>
            </a:r>
            <a:r>
              <a:rPr lang="en-US" u="sng" dirty="0" smtClean="0">
                <a:latin typeface="Arial" pitchFamily="34" charset="0"/>
                <a:cs typeface="Arial" pitchFamily="34" charset="0"/>
              </a:rPr>
              <a:t>AE Log </a:t>
            </a:r>
            <a:r>
              <a:rPr lang="en-US" dirty="0" smtClean="0">
                <a:latin typeface="Arial" pitchFamily="34" charset="0"/>
                <a:cs typeface="Arial" pitchFamily="34" charset="0"/>
              </a:rPr>
              <a:t>page for the new (higher grade) AE.  Onset Date = outcome date of previous AE.  Use same AE text as lower grade, if applicable. Initial, date, fax.</a:t>
            </a:r>
          </a:p>
        </p:txBody>
      </p:sp>
      <p:sp>
        <p:nvSpPr>
          <p:cNvPr id="410626" name="Rectangle 5"/>
          <p:cNvSpPr>
            <a:spLocks noGrp="1" noChangeArrowheads="1"/>
          </p:cNvSpPr>
          <p:nvPr>
            <p:ph type="title"/>
          </p:nvPr>
        </p:nvSpPr>
        <p:spPr>
          <a:xfrm>
            <a:off x="304800" y="609600"/>
            <a:ext cx="8610600" cy="762000"/>
          </a:xfrm>
        </p:spPr>
        <p:txBody>
          <a:bodyPr>
            <a:normAutofit/>
          </a:bodyPr>
          <a:lstStyle/>
          <a:p>
            <a:r>
              <a:rPr lang="en-US" dirty="0" smtClean="0"/>
              <a:t>Status/Outcome: Items 6 and 6a</a:t>
            </a:r>
          </a:p>
        </p:txBody>
      </p:sp>
    </p:spTree>
    <p:custDataLst>
      <p:tags r:id="rId1"/>
    </p:custData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dirty="0" smtClean="0"/>
              <a:t>Why both an AE and GAE CRF? </a:t>
            </a:r>
            <a:endParaRPr lang="en-US" dirty="0"/>
          </a:p>
        </p:txBody>
      </p:sp>
      <p:sp>
        <p:nvSpPr>
          <p:cNvPr id="3" name="Content Placeholder 2"/>
          <p:cNvSpPr>
            <a:spLocks noGrp="1"/>
          </p:cNvSpPr>
          <p:nvPr>
            <p:ph idx="1"/>
          </p:nvPr>
        </p:nvSpPr>
        <p:spPr>
          <a:xfrm>
            <a:off x="457200" y="1219200"/>
            <a:ext cx="8382000" cy="5257800"/>
          </a:xfrm>
        </p:spPr>
        <p:txBody>
          <a:bodyPr>
            <a:normAutofit/>
          </a:bodyPr>
          <a:lstStyle/>
          <a:p>
            <a:r>
              <a:rPr lang="en-US" dirty="0" smtClean="0">
                <a:latin typeface="Arial" pitchFamily="34" charset="0"/>
                <a:cs typeface="Arial" pitchFamily="34" charset="0"/>
              </a:rPr>
              <a:t>The AE Log is faxed to SCHARP </a:t>
            </a:r>
          </a:p>
          <a:p>
            <a:pPr lvl="1"/>
            <a:r>
              <a:rPr lang="en-US" dirty="0" smtClean="0">
                <a:latin typeface="Arial" pitchFamily="34" charset="0"/>
                <a:cs typeface="Arial" pitchFamily="34" charset="0"/>
              </a:rPr>
              <a:t>used to collect </a:t>
            </a:r>
            <a:r>
              <a:rPr lang="en-US" b="1" dirty="0" smtClean="0">
                <a:latin typeface="Arial" pitchFamily="34" charset="0"/>
                <a:cs typeface="Arial" pitchFamily="34" charset="0"/>
              </a:rPr>
              <a:t>reportable </a:t>
            </a:r>
            <a:r>
              <a:rPr lang="en-US" dirty="0" smtClean="0">
                <a:latin typeface="Arial" pitchFamily="34" charset="0"/>
                <a:cs typeface="Arial" pitchFamily="34" charset="0"/>
              </a:rPr>
              <a:t>AE data in the database</a:t>
            </a:r>
          </a:p>
          <a:p>
            <a:r>
              <a:rPr lang="en-US" dirty="0" smtClean="0">
                <a:latin typeface="Arial" pitchFamily="34" charset="0"/>
                <a:cs typeface="Arial" pitchFamily="34" charset="0"/>
              </a:rPr>
              <a:t>The Grade 1 AE Log is </a:t>
            </a:r>
            <a:r>
              <a:rPr lang="en-US" b="1" dirty="0" smtClean="0">
                <a:latin typeface="Arial" pitchFamily="34" charset="0"/>
                <a:cs typeface="Arial" pitchFamily="34" charset="0"/>
              </a:rPr>
              <a:t>not faxed </a:t>
            </a:r>
            <a:r>
              <a:rPr lang="en-US" dirty="0" smtClean="0">
                <a:latin typeface="Arial" pitchFamily="34" charset="0"/>
                <a:cs typeface="Arial" pitchFamily="34" charset="0"/>
              </a:rPr>
              <a:t>to SCHARP </a:t>
            </a:r>
          </a:p>
          <a:p>
            <a:pPr lvl="1"/>
            <a:r>
              <a:rPr lang="en-US" dirty="0" smtClean="0">
                <a:latin typeface="Arial" pitchFamily="34" charset="0"/>
                <a:cs typeface="Arial" pitchFamily="34" charset="0"/>
              </a:rPr>
              <a:t>used to document </a:t>
            </a:r>
            <a:r>
              <a:rPr lang="en-US" b="1" dirty="0" smtClean="0">
                <a:latin typeface="Arial" pitchFamily="34" charset="0"/>
                <a:cs typeface="Arial" pitchFamily="34" charset="0"/>
              </a:rPr>
              <a:t>non-reportable </a:t>
            </a:r>
            <a:r>
              <a:rPr lang="en-US" dirty="0" smtClean="0">
                <a:latin typeface="Arial" pitchFamily="34" charset="0"/>
                <a:cs typeface="Arial" pitchFamily="34" charset="0"/>
              </a:rPr>
              <a:t>AEs</a:t>
            </a:r>
          </a:p>
          <a:p>
            <a:pPr lvl="1"/>
            <a:r>
              <a:rPr lang="en-US" dirty="0" smtClean="0">
                <a:latin typeface="Arial" pitchFamily="34" charset="0"/>
                <a:cs typeface="Arial" pitchFamily="34" charset="0"/>
              </a:rPr>
              <a:t>Used in case these AEs become reportable per-protocol at some point in the future  </a:t>
            </a:r>
          </a:p>
          <a:p>
            <a:r>
              <a:rPr lang="en-US" dirty="0" smtClean="0">
                <a:latin typeface="Arial" pitchFamily="34" charset="0"/>
                <a:cs typeface="Arial" pitchFamily="34" charset="0"/>
              </a:rPr>
              <a:t>Used together, they can be source for AE documentation </a:t>
            </a:r>
            <a:endParaRPr lang="en-US" dirty="0">
              <a:latin typeface="Arial" pitchFamily="34" charset="0"/>
              <a:cs typeface="Arial" pitchFamily="34" charset="0"/>
            </a:endParaRPr>
          </a:p>
        </p:txBody>
      </p:sp>
    </p:spTree>
    <p:extLst>
      <p:ext uri="{BB962C8B-B14F-4D97-AF65-F5344CB8AC3E}">
        <p14:creationId xmlns:p14="http://schemas.microsoft.com/office/powerpoint/2010/main" val="25935438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49" name="Rectangle 3"/>
          <p:cNvSpPr>
            <a:spLocks noGrp="1" noChangeArrowheads="1"/>
          </p:cNvSpPr>
          <p:nvPr>
            <p:ph type="body" idx="1"/>
          </p:nvPr>
        </p:nvSpPr>
        <p:spPr>
          <a:xfrm>
            <a:off x="457200" y="1524000"/>
            <a:ext cx="8229600" cy="5105400"/>
          </a:xfrm>
        </p:spPr>
        <p:txBody>
          <a:bodyPr>
            <a:normAutofit/>
          </a:bodyPr>
          <a:lstStyle/>
          <a:p>
            <a:r>
              <a:rPr lang="en-US" sz="2800" dirty="0" smtClean="0">
                <a:solidFill>
                  <a:srgbClr val="000000"/>
                </a:solidFill>
                <a:latin typeface="Arial" pitchFamily="34" charset="0"/>
                <a:cs typeface="Arial" pitchFamily="34" charset="0"/>
              </a:rPr>
              <a:t>A ppt has grade 1 hemoglobin.</a:t>
            </a:r>
          </a:p>
          <a:p>
            <a:r>
              <a:rPr lang="en-US" sz="2800" dirty="0" smtClean="0">
                <a:solidFill>
                  <a:srgbClr val="000000"/>
                </a:solidFill>
                <a:latin typeface="Arial" pitchFamily="34" charset="0"/>
                <a:cs typeface="Arial" pitchFamily="34" charset="0"/>
              </a:rPr>
              <a:t>At the next visit, her hemoglobin is still grade 1.  Any updates to the AE Log form?</a:t>
            </a:r>
          </a:p>
          <a:p>
            <a:r>
              <a:rPr lang="en-US" sz="2800" dirty="0" smtClean="0">
                <a:solidFill>
                  <a:srgbClr val="000000"/>
                </a:solidFill>
                <a:latin typeface="Arial" pitchFamily="34" charset="0"/>
                <a:cs typeface="Arial" pitchFamily="34" charset="0"/>
              </a:rPr>
              <a:t>At the next visit on 05-JAN-13, the hemoglobin result is grade 2. </a:t>
            </a:r>
          </a:p>
          <a:p>
            <a:r>
              <a:rPr lang="en-US" sz="2800" dirty="0" smtClean="0">
                <a:solidFill>
                  <a:srgbClr val="000000"/>
                </a:solidFill>
                <a:latin typeface="Arial" pitchFamily="34" charset="0"/>
                <a:cs typeface="Arial" pitchFamily="34" charset="0"/>
              </a:rPr>
              <a:t>Update AE Log page of grade 1 Hg to outcome of  severity/frequency increased, outcome date = 05JAN13.  Initial, date, refax.</a:t>
            </a:r>
          </a:p>
          <a:p>
            <a:r>
              <a:rPr lang="en-US" sz="2800" dirty="0" smtClean="0">
                <a:solidFill>
                  <a:srgbClr val="000000"/>
                </a:solidFill>
                <a:latin typeface="Arial" pitchFamily="34" charset="0"/>
                <a:cs typeface="Arial" pitchFamily="34" charset="0"/>
              </a:rPr>
              <a:t>Complete new AE Log form, severity grade = 2, onset date = 05-JAN-13, status = continuing. </a:t>
            </a:r>
          </a:p>
        </p:txBody>
      </p:sp>
      <p:sp>
        <p:nvSpPr>
          <p:cNvPr id="411650" name="Rectangle 7"/>
          <p:cNvSpPr>
            <a:spLocks noGrp="1" noChangeArrowheads="1"/>
          </p:cNvSpPr>
          <p:nvPr>
            <p:ph type="title"/>
          </p:nvPr>
        </p:nvSpPr>
        <p:spPr>
          <a:xfrm>
            <a:off x="304800" y="609600"/>
            <a:ext cx="8610600" cy="762000"/>
          </a:xfrm>
        </p:spPr>
        <p:txBody>
          <a:bodyPr/>
          <a:lstStyle/>
          <a:p>
            <a:r>
              <a:rPr lang="en-US" dirty="0" smtClean="0"/>
              <a:t>Example of Severity Increase</a:t>
            </a:r>
          </a:p>
        </p:txBody>
      </p:sp>
    </p:spTree>
    <p:custDataLst>
      <p:tags r:id="rId1"/>
    </p:custData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7" name="Rectangle 3"/>
          <p:cNvSpPr>
            <a:spLocks noGrp="1" noChangeArrowheads="1"/>
          </p:cNvSpPr>
          <p:nvPr>
            <p:ph type="body" idx="1"/>
          </p:nvPr>
        </p:nvSpPr>
        <p:spPr>
          <a:xfrm>
            <a:off x="457200" y="1524000"/>
            <a:ext cx="8458200" cy="4953000"/>
          </a:xfrm>
        </p:spPr>
        <p:txBody>
          <a:bodyPr>
            <a:normAutofit/>
          </a:bodyPr>
          <a:lstStyle/>
          <a:p>
            <a:r>
              <a:rPr lang="en-US" dirty="0" smtClean="0">
                <a:solidFill>
                  <a:srgbClr val="000000"/>
                </a:solidFill>
                <a:latin typeface="Arial" pitchFamily="34" charset="0"/>
                <a:cs typeface="Arial" pitchFamily="34" charset="0"/>
              </a:rPr>
              <a:t>Improvements in AE severity do not require changes to AE Log CRF</a:t>
            </a:r>
          </a:p>
          <a:p>
            <a:pPr lvl="1"/>
            <a:r>
              <a:rPr lang="en-US" dirty="0" smtClean="0">
                <a:solidFill>
                  <a:srgbClr val="000000"/>
                </a:solidFill>
                <a:latin typeface="Arial" pitchFamily="34" charset="0"/>
                <a:cs typeface="Arial" pitchFamily="34" charset="0"/>
              </a:rPr>
              <a:t>Do note include in chart note</a:t>
            </a:r>
          </a:p>
          <a:p>
            <a:r>
              <a:rPr lang="en-US" dirty="0" smtClean="0">
                <a:solidFill>
                  <a:srgbClr val="000000"/>
                </a:solidFill>
                <a:latin typeface="Arial" pitchFamily="34" charset="0"/>
                <a:cs typeface="Arial" pitchFamily="34" charset="0"/>
              </a:rPr>
              <a:t>For example, a Grade 4 AE improves to Grade 3. No changes to AE Log CRF item 6 – must wait until AE resolves or returns to baseline status</a:t>
            </a:r>
            <a:endParaRPr lang="en-US" sz="2800" dirty="0" smtClean="0">
              <a:solidFill>
                <a:srgbClr val="000000"/>
              </a:solidFill>
              <a:latin typeface="Arial" pitchFamily="34" charset="0"/>
              <a:cs typeface="Arial" pitchFamily="34" charset="0"/>
            </a:endParaRPr>
          </a:p>
        </p:txBody>
      </p:sp>
      <p:sp>
        <p:nvSpPr>
          <p:cNvPr id="413698" name="Rectangle 5"/>
          <p:cNvSpPr>
            <a:spLocks noGrp="1" noChangeArrowheads="1"/>
          </p:cNvSpPr>
          <p:nvPr>
            <p:ph type="title"/>
          </p:nvPr>
        </p:nvSpPr>
        <p:spPr>
          <a:xfrm>
            <a:off x="304800" y="609600"/>
            <a:ext cx="8610600" cy="762000"/>
          </a:xfrm>
        </p:spPr>
        <p:txBody>
          <a:bodyPr>
            <a:normAutofit/>
          </a:bodyPr>
          <a:lstStyle/>
          <a:p>
            <a:r>
              <a:rPr lang="en-US" dirty="0" smtClean="0"/>
              <a:t>Status/Outcome: Items 6 and 6a</a:t>
            </a:r>
          </a:p>
        </p:txBody>
      </p:sp>
    </p:spTree>
    <p:custDataLst>
      <p:tags r:id="rId1"/>
    </p:custData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3" name="Rectangle 3"/>
          <p:cNvSpPr>
            <a:spLocks noGrp="1" noChangeArrowheads="1"/>
          </p:cNvSpPr>
          <p:nvPr>
            <p:ph type="body" idx="1"/>
          </p:nvPr>
        </p:nvSpPr>
        <p:spPr>
          <a:xfrm>
            <a:off x="304800" y="1143000"/>
            <a:ext cx="8458200" cy="5105400"/>
          </a:xfrm>
        </p:spPr>
        <p:txBody>
          <a:bodyPr>
            <a:normAutofit/>
          </a:bodyPr>
          <a:lstStyle/>
          <a:p>
            <a:r>
              <a:rPr lang="en-US" sz="2800" dirty="0" smtClean="0">
                <a:latin typeface="Arial" pitchFamily="34" charset="0"/>
                <a:cs typeface="Arial" pitchFamily="34" charset="0"/>
              </a:rPr>
              <a:t>Mark all treatments the ppt reports using for the AE</a:t>
            </a:r>
          </a:p>
          <a:p>
            <a:pPr lvl="1"/>
            <a:r>
              <a:rPr lang="en-US" sz="2400" dirty="0" smtClean="0">
                <a:latin typeface="Arial" pitchFamily="34" charset="0"/>
                <a:cs typeface="Arial" pitchFamily="34" charset="0"/>
              </a:rPr>
              <a:t>Ppt self-report is fine</a:t>
            </a:r>
          </a:p>
          <a:p>
            <a:r>
              <a:rPr lang="en-US" sz="2800" dirty="0" smtClean="0">
                <a:latin typeface="Arial" pitchFamily="34" charset="0"/>
                <a:cs typeface="Arial" pitchFamily="34" charset="0"/>
              </a:rPr>
              <a:t>Only mark treatments/meds that have occurred (not ones indicated); use “other” for meds/actions indicated but not yet used</a:t>
            </a:r>
          </a:p>
          <a:p>
            <a:pPr lvl="1"/>
            <a:r>
              <a:rPr lang="en-US" sz="2400" dirty="0" smtClean="0">
                <a:latin typeface="Arial" pitchFamily="34" charset="0"/>
                <a:cs typeface="Arial" pitchFamily="34" charset="0"/>
              </a:rPr>
              <a:t>Once med or procedure has taken place, update item 7 </a:t>
            </a:r>
            <a:endParaRPr lang="en-US" sz="2000" i="1" dirty="0" smtClean="0">
              <a:latin typeface="Arial" pitchFamily="34" charset="0"/>
              <a:cs typeface="Arial" pitchFamily="34" charset="0"/>
            </a:endParaRPr>
          </a:p>
          <a:p>
            <a:r>
              <a:rPr lang="en-US" sz="2800" dirty="0" smtClean="0">
                <a:latin typeface="Arial" pitchFamily="34" charset="0"/>
                <a:cs typeface="Arial" pitchFamily="34" charset="0"/>
              </a:rPr>
              <a:t>All meds taken will also go on the Con Meds Log</a:t>
            </a:r>
            <a:endParaRPr lang="en-US" sz="2400" dirty="0" smtClean="0">
              <a:latin typeface="Arial" pitchFamily="34" charset="0"/>
              <a:cs typeface="Arial" pitchFamily="34" charset="0"/>
            </a:endParaRPr>
          </a:p>
          <a:p>
            <a:r>
              <a:rPr lang="en-US" sz="2800" dirty="0" smtClean="0">
                <a:latin typeface="Arial" pitchFamily="34" charset="0"/>
                <a:cs typeface="Arial" pitchFamily="34" charset="0"/>
              </a:rPr>
              <a:t>Hospitalization – GAE will be revised to add note to stop and report AE on AE Log </a:t>
            </a:r>
          </a:p>
          <a:p>
            <a:pPr lvl="1"/>
            <a:r>
              <a:rPr lang="en-US" sz="2400" dirty="0" smtClean="0">
                <a:latin typeface="Arial" pitchFamily="34" charset="0"/>
                <a:cs typeface="Arial" pitchFamily="34" charset="0"/>
              </a:rPr>
              <a:t>Document on GAE per previous guidance</a:t>
            </a:r>
            <a:endParaRPr lang="en-US" sz="2400" dirty="0" smtClean="0"/>
          </a:p>
        </p:txBody>
      </p:sp>
      <p:sp>
        <p:nvSpPr>
          <p:cNvPr id="417794" name="Rectangle 5"/>
          <p:cNvSpPr>
            <a:spLocks noGrp="1" noChangeArrowheads="1"/>
          </p:cNvSpPr>
          <p:nvPr>
            <p:ph type="title"/>
          </p:nvPr>
        </p:nvSpPr>
        <p:spPr>
          <a:xfrm>
            <a:off x="304800" y="228600"/>
            <a:ext cx="8610600" cy="762000"/>
          </a:xfrm>
        </p:spPr>
        <p:txBody>
          <a:bodyPr/>
          <a:lstStyle/>
          <a:p>
            <a:r>
              <a:rPr lang="en-US" dirty="0" smtClean="0"/>
              <a:t>Treatment: Item 7</a:t>
            </a:r>
          </a:p>
        </p:txBody>
      </p:sp>
    </p:spTree>
    <p:custDataLst>
      <p:tags r:id="rId1"/>
    </p:custData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3" name="Rectangle 3"/>
          <p:cNvSpPr>
            <a:spLocks noGrp="1" noChangeArrowheads="1"/>
          </p:cNvSpPr>
          <p:nvPr>
            <p:ph type="body" idx="1"/>
          </p:nvPr>
        </p:nvSpPr>
        <p:spPr>
          <a:xfrm>
            <a:off x="304800" y="1524000"/>
            <a:ext cx="8458200" cy="5105400"/>
          </a:xfrm>
        </p:spPr>
        <p:txBody>
          <a:bodyPr>
            <a:normAutofit/>
          </a:bodyPr>
          <a:lstStyle/>
          <a:p>
            <a:r>
              <a:rPr lang="en-US" dirty="0" smtClean="0">
                <a:latin typeface="Arial" pitchFamily="34" charset="0"/>
                <a:cs typeface="Arial" pitchFamily="34" charset="0"/>
              </a:rPr>
              <a:t>Item 8: mark “yes” if AE meets SAE criteria</a:t>
            </a:r>
            <a:endParaRPr lang="en-US" sz="2400" dirty="0" smtClean="0">
              <a:latin typeface="Arial" pitchFamily="34" charset="0"/>
              <a:cs typeface="Arial" pitchFamily="34" charset="0"/>
            </a:endParaRPr>
          </a:p>
          <a:p>
            <a:r>
              <a:rPr lang="en-US" dirty="0" smtClean="0">
                <a:latin typeface="Arial" pitchFamily="34" charset="0"/>
                <a:cs typeface="Arial" pitchFamily="34" charset="0"/>
              </a:rPr>
              <a:t>On GAE, item 8 is already marked as “no”</a:t>
            </a:r>
          </a:p>
          <a:p>
            <a:r>
              <a:rPr lang="en-US" dirty="0" smtClean="0">
                <a:latin typeface="Arial" pitchFamily="34" charset="0"/>
                <a:cs typeface="Arial" pitchFamily="34" charset="0"/>
              </a:rPr>
              <a:t>For item 9, mark “yes” if AE has been or will be reported as an EAE</a:t>
            </a:r>
          </a:p>
          <a:p>
            <a:r>
              <a:rPr lang="en-US" dirty="0" smtClean="0">
                <a:latin typeface="Arial" pitchFamily="34" charset="0"/>
                <a:cs typeface="Arial" pitchFamily="34" charset="0"/>
              </a:rPr>
              <a:t>Item 9 on GAE has been marked as “no”; if yes, stop GAE,</a:t>
            </a:r>
          </a:p>
          <a:p>
            <a:pPr lvl="1"/>
            <a:r>
              <a:rPr lang="en-US" dirty="0" smtClean="0">
                <a:latin typeface="Arial" pitchFamily="34" charset="0"/>
                <a:cs typeface="Arial" pitchFamily="34" charset="0"/>
              </a:rPr>
              <a:t>Document on GAE per previous guidance </a:t>
            </a:r>
            <a:endParaRPr lang="en-US" sz="2800" dirty="0" smtClean="0"/>
          </a:p>
        </p:txBody>
      </p:sp>
      <p:sp>
        <p:nvSpPr>
          <p:cNvPr id="417794" name="Rectangle 5"/>
          <p:cNvSpPr>
            <a:spLocks noGrp="1" noChangeArrowheads="1"/>
          </p:cNvSpPr>
          <p:nvPr>
            <p:ph type="title"/>
          </p:nvPr>
        </p:nvSpPr>
        <p:spPr>
          <a:xfrm>
            <a:off x="381000" y="609600"/>
            <a:ext cx="8610600" cy="762000"/>
          </a:xfrm>
        </p:spPr>
        <p:txBody>
          <a:bodyPr>
            <a:normAutofit/>
          </a:bodyPr>
          <a:lstStyle/>
          <a:p>
            <a:r>
              <a:rPr lang="en-US" dirty="0" smtClean="0"/>
              <a:t>SAE and EAE: Items 8 and 9</a:t>
            </a:r>
          </a:p>
        </p:txBody>
      </p:sp>
    </p:spTree>
    <p:custDataLst>
      <p:tags r:id="rId1"/>
    </p:custData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3" name="Rectangle 3"/>
          <p:cNvSpPr>
            <a:spLocks noGrp="1" noChangeArrowheads="1"/>
          </p:cNvSpPr>
          <p:nvPr>
            <p:ph type="body" idx="1"/>
          </p:nvPr>
        </p:nvSpPr>
        <p:spPr>
          <a:xfrm>
            <a:off x="457200" y="1066800"/>
            <a:ext cx="8305800" cy="5334000"/>
          </a:xfrm>
        </p:spPr>
        <p:txBody>
          <a:bodyPr>
            <a:normAutofit fontScale="92500" lnSpcReduction="10000"/>
          </a:bodyPr>
          <a:lstStyle/>
          <a:p>
            <a:r>
              <a:rPr lang="en-US" sz="2400" dirty="0" smtClean="0">
                <a:latin typeface="Arial" pitchFamily="34" charset="0"/>
                <a:cs typeface="Arial" pitchFamily="34" charset="0"/>
              </a:rPr>
              <a:t>Compare AE Log form and EAE form for consistency:</a:t>
            </a:r>
          </a:p>
          <a:p>
            <a:pPr lvl="1"/>
            <a:r>
              <a:rPr lang="en-US" sz="2400" dirty="0" smtClean="0">
                <a:latin typeface="Arial" pitchFamily="34" charset="0"/>
                <a:cs typeface="Arial" pitchFamily="34" charset="0"/>
              </a:rPr>
              <a:t>Protocol and PTID</a:t>
            </a:r>
          </a:p>
          <a:p>
            <a:pPr lvl="1"/>
            <a:r>
              <a:rPr lang="en-US" sz="2400" dirty="0" smtClean="0">
                <a:latin typeface="Arial" pitchFamily="34" charset="0"/>
                <a:cs typeface="Arial" pitchFamily="34" charset="0"/>
              </a:rPr>
              <a:t>AE term</a:t>
            </a:r>
          </a:p>
          <a:p>
            <a:pPr lvl="1"/>
            <a:r>
              <a:rPr lang="en-US" sz="2400" dirty="0" smtClean="0">
                <a:latin typeface="Arial" pitchFamily="34" charset="0"/>
                <a:cs typeface="Arial" pitchFamily="34" charset="0"/>
              </a:rPr>
              <a:t>Onset date</a:t>
            </a:r>
          </a:p>
          <a:p>
            <a:pPr lvl="1"/>
            <a:r>
              <a:rPr lang="en-US" sz="2400" dirty="0" smtClean="0">
                <a:latin typeface="Arial" pitchFamily="34" charset="0"/>
                <a:cs typeface="Arial" pitchFamily="34" charset="0"/>
              </a:rPr>
              <a:t>Severity</a:t>
            </a:r>
          </a:p>
          <a:p>
            <a:pPr lvl="1"/>
            <a:r>
              <a:rPr lang="en-US" sz="2400" dirty="0" smtClean="0">
                <a:latin typeface="Arial" pitchFamily="34" charset="0"/>
                <a:cs typeface="Arial" pitchFamily="34" charset="0"/>
              </a:rPr>
              <a:t>Relationship to study product</a:t>
            </a:r>
          </a:p>
          <a:p>
            <a:r>
              <a:rPr lang="en-US" sz="2400" dirty="0" smtClean="0">
                <a:latin typeface="Arial" pitchFamily="34" charset="0"/>
                <a:cs typeface="Arial" pitchFamily="34" charset="0"/>
              </a:rPr>
              <a:t>Note that some cases may involve 1 EAE report but several AE Log forms (for example, a motor vehicle accident)</a:t>
            </a:r>
          </a:p>
          <a:p>
            <a:r>
              <a:rPr lang="en-US" sz="2400" dirty="0" smtClean="0">
                <a:latin typeface="Arial" pitchFamily="34" charset="0"/>
                <a:cs typeface="Arial" pitchFamily="34" charset="0"/>
              </a:rPr>
              <a:t>Discrepancies will result in a clinical query</a:t>
            </a:r>
          </a:p>
          <a:p>
            <a:r>
              <a:rPr lang="en-US" sz="2400" dirty="0" smtClean="0">
                <a:latin typeface="Arial" pitchFamily="34" charset="0"/>
                <a:cs typeface="Arial" pitchFamily="34" charset="0"/>
              </a:rPr>
              <a:t>If a previously-reported EAE is updated, update the matching AE Log form when applicable and re-fax</a:t>
            </a:r>
          </a:p>
          <a:p>
            <a:r>
              <a:rPr lang="en-US" sz="2400" dirty="0" smtClean="0">
                <a:latin typeface="Arial" pitchFamily="34" charset="0"/>
                <a:cs typeface="Arial" pitchFamily="34" charset="0"/>
              </a:rPr>
              <a:t>Fax the AE Log form to SCHARP at the same time as submitting the EAE report</a:t>
            </a:r>
          </a:p>
          <a:p>
            <a:r>
              <a:rPr lang="en-US" sz="2400" dirty="0" smtClean="0">
                <a:latin typeface="Arial" pitchFamily="34" charset="0"/>
                <a:cs typeface="Arial" pitchFamily="34" charset="0"/>
              </a:rPr>
              <a:t>Contact SCHARP PM or Clinical Affairs with any questions related to AE/EAE consistency</a:t>
            </a:r>
          </a:p>
        </p:txBody>
      </p:sp>
      <p:sp>
        <p:nvSpPr>
          <p:cNvPr id="494594" name="Rectangle 5"/>
          <p:cNvSpPr>
            <a:spLocks noGrp="1" noChangeArrowheads="1"/>
          </p:cNvSpPr>
          <p:nvPr>
            <p:ph type="title"/>
          </p:nvPr>
        </p:nvSpPr>
        <p:spPr>
          <a:xfrm>
            <a:off x="304800" y="228600"/>
            <a:ext cx="8610600" cy="762000"/>
          </a:xfrm>
        </p:spPr>
        <p:txBody>
          <a:bodyPr/>
          <a:lstStyle/>
          <a:p>
            <a:r>
              <a:rPr lang="en-US" dirty="0" smtClean="0"/>
              <a:t>For AEs Reported as EAEs</a:t>
            </a:r>
          </a:p>
        </p:txBody>
      </p:sp>
    </p:spTree>
    <p:custDataLst>
      <p:tags r:id="rId1"/>
    </p:custData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3" name="Rectangle 3"/>
          <p:cNvSpPr>
            <a:spLocks noGrp="1" noChangeArrowheads="1"/>
          </p:cNvSpPr>
          <p:nvPr>
            <p:ph type="body" idx="1"/>
          </p:nvPr>
        </p:nvSpPr>
        <p:spPr>
          <a:xfrm>
            <a:off x="304800" y="1524000"/>
            <a:ext cx="8458200" cy="5105400"/>
          </a:xfrm>
        </p:spPr>
        <p:txBody>
          <a:bodyPr>
            <a:normAutofit/>
          </a:bodyPr>
          <a:lstStyle/>
          <a:p>
            <a:r>
              <a:rPr lang="en-US" sz="2800" dirty="0" smtClean="0">
                <a:latin typeface="Arial" pitchFamily="34" charset="0"/>
                <a:cs typeface="Arial" pitchFamily="34" charset="0"/>
              </a:rPr>
              <a:t>For non-laboratory AEs, record the Visit Code of the “Date Reported to Site” </a:t>
            </a:r>
          </a:p>
          <a:p>
            <a:r>
              <a:rPr lang="en-US" sz="2800" dirty="0" smtClean="0">
                <a:latin typeface="Arial" pitchFamily="34" charset="0"/>
                <a:cs typeface="Arial" pitchFamily="34" charset="0"/>
              </a:rPr>
              <a:t>For laboratory AEs, record the Visit Code of the “Onset Date” (lab collection date)</a:t>
            </a:r>
          </a:p>
          <a:p>
            <a:pPr lvl="1"/>
            <a:r>
              <a:rPr lang="en-US" dirty="0" smtClean="0">
                <a:latin typeface="Arial" pitchFamily="34" charset="0"/>
                <a:cs typeface="Arial" pitchFamily="34" charset="0"/>
              </a:rPr>
              <a:t>we need the Visit Code to match the date the lab was collected </a:t>
            </a:r>
          </a:p>
          <a:p>
            <a:r>
              <a:rPr lang="en-US" sz="2800" dirty="0" smtClean="0">
                <a:latin typeface="Arial" pitchFamily="34" charset="0"/>
                <a:cs typeface="Arial" pitchFamily="34" charset="0"/>
              </a:rPr>
              <a:t>QC check – make sure Visit Summary with same Visit Month has “yes” for “were any new AEs reported at this visit?” (VS item 6)</a:t>
            </a:r>
          </a:p>
          <a:p>
            <a:pPr>
              <a:buNone/>
            </a:pPr>
            <a:endParaRPr lang="en-US" sz="2800" dirty="0" smtClean="0"/>
          </a:p>
        </p:txBody>
      </p:sp>
      <p:sp>
        <p:nvSpPr>
          <p:cNvPr id="417794" name="Rectangle 5"/>
          <p:cNvSpPr>
            <a:spLocks noGrp="1" noChangeArrowheads="1"/>
          </p:cNvSpPr>
          <p:nvPr>
            <p:ph type="title"/>
          </p:nvPr>
        </p:nvSpPr>
        <p:spPr>
          <a:xfrm>
            <a:off x="381000" y="609600"/>
            <a:ext cx="8610600" cy="762000"/>
          </a:xfrm>
        </p:spPr>
        <p:txBody>
          <a:bodyPr/>
          <a:lstStyle/>
          <a:p>
            <a:r>
              <a:rPr lang="en-US" dirty="0" smtClean="0"/>
              <a:t>Visit Month: Item 10</a:t>
            </a:r>
          </a:p>
        </p:txBody>
      </p:sp>
    </p:spTree>
    <p:custDataLst>
      <p:tags r:id="rId1"/>
    </p:custData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3" name="Rectangle 3"/>
          <p:cNvSpPr>
            <a:spLocks noGrp="1" noChangeArrowheads="1"/>
          </p:cNvSpPr>
          <p:nvPr>
            <p:ph type="body" idx="1"/>
          </p:nvPr>
        </p:nvSpPr>
        <p:spPr>
          <a:xfrm>
            <a:off x="304800" y="1524000"/>
            <a:ext cx="8458200" cy="5105400"/>
          </a:xfrm>
        </p:spPr>
        <p:txBody>
          <a:bodyPr>
            <a:normAutofit/>
          </a:bodyPr>
          <a:lstStyle/>
          <a:p>
            <a:r>
              <a:rPr lang="en-US" dirty="0" smtClean="0">
                <a:latin typeface="Arial" pitchFamily="34" charset="0"/>
                <a:cs typeface="Arial" pitchFamily="34" charset="0"/>
              </a:rPr>
              <a:t>Will need to review Pre-existing Conditions form and/or Pre-existing Conditions Resolution Tracker sheet to see if the AE is a worsening of an ongoing pre-existing condition</a:t>
            </a:r>
          </a:p>
        </p:txBody>
      </p:sp>
      <p:sp>
        <p:nvSpPr>
          <p:cNvPr id="417794" name="Rectangle 5"/>
          <p:cNvSpPr>
            <a:spLocks noGrp="1" noChangeArrowheads="1"/>
          </p:cNvSpPr>
          <p:nvPr>
            <p:ph type="title"/>
          </p:nvPr>
        </p:nvSpPr>
        <p:spPr>
          <a:xfrm>
            <a:off x="381000" y="609600"/>
            <a:ext cx="8610600" cy="762000"/>
          </a:xfrm>
        </p:spPr>
        <p:txBody>
          <a:bodyPr>
            <a:normAutofit/>
          </a:bodyPr>
          <a:lstStyle/>
          <a:p>
            <a:r>
              <a:rPr lang="en-US" dirty="0" smtClean="0"/>
              <a:t>Pre-existing Condition: Item 11</a:t>
            </a:r>
          </a:p>
        </p:txBody>
      </p:sp>
    </p:spTree>
    <p:custDataLst>
      <p:tags r:id="rId1"/>
    </p:custData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3" name="Rectangle 3"/>
          <p:cNvSpPr>
            <a:spLocks noGrp="1" noChangeArrowheads="1"/>
          </p:cNvSpPr>
          <p:nvPr>
            <p:ph type="body" idx="1"/>
          </p:nvPr>
        </p:nvSpPr>
        <p:spPr>
          <a:xfrm>
            <a:off x="304800" y="1524000"/>
            <a:ext cx="8458200" cy="5105400"/>
          </a:xfrm>
        </p:spPr>
        <p:txBody>
          <a:bodyPr>
            <a:normAutofit lnSpcReduction="10000"/>
          </a:bodyPr>
          <a:lstStyle/>
          <a:p>
            <a:r>
              <a:rPr lang="en-US" sz="2800" dirty="0" smtClean="0">
                <a:latin typeface="Arial" pitchFamily="34" charset="0"/>
              </a:rPr>
              <a:t>Do not include comments on “not related” assessment (now captured in item 4)</a:t>
            </a:r>
          </a:p>
          <a:p>
            <a:pPr>
              <a:buNone/>
            </a:pPr>
            <a:endParaRPr lang="en-US" sz="2800" dirty="0" smtClean="0">
              <a:latin typeface="Arial" pitchFamily="34" charset="0"/>
            </a:endParaRPr>
          </a:p>
          <a:p>
            <a:r>
              <a:rPr lang="en-US" sz="2800" dirty="0" smtClean="0">
                <a:latin typeface="Arial" pitchFamily="34" charset="0"/>
              </a:rPr>
              <a:t>Use to record additional notes as needed, making sure any comments are consistent with the AE text (item 1)</a:t>
            </a:r>
          </a:p>
          <a:p>
            <a:pPr>
              <a:buNone/>
            </a:pPr>
            <a:endParaRPr lang="en-US" sz="2800" dirty="0" smtClean="0">
              <a:latin typeface="Arial" pitchFamily="34" charset="0"/>
            </a:endParaRPr>
          </a:p>
          <a:p>
            <a:r>
              <a:rPr lang="en-US" sz="2800" dirty="0" smtClean="0">
                <a:latin typeface="Arial" pitchFamily="34" charset="0"/>
              </a:rPr>
              <a:t>Avoid adding comments about the AE’s relationship to ring insertion/placement, or timing of AE in relation to ring </a:t>
            </a:r>
          </a:p>
          <a:p>
            <a:pPr lvl="2"/>
            <a:r>
              <a:rPr lang="en-US" dirty="0" smtClean="0">
                <a:latin typeface="Arial" pitchFamily="34" charset="0"/>
                <a:sym typeface="Symbol" pitchFamily="18" charset="2"/>
              </a:rPr>
              <a:t>This may affect AE coding</a:t>
            </a:r>
          </a:p>
          <a:p>
            <a:pPr lvl="2"/>
            <a:endParaRPr lang="en-US" dirty="0" smtClean="0">
              <a:latin typeface="Arial" pitchFamily="34" charset="0"/>
              <a:cs typeface="Arial" pitchFamily="34" charset="0"/>
            </a:endParaRPr>
          </a:p>
        </p:txBody>
      </p:sp>
      <p:sp>
        <p:nvSpPr>
          <p:cNvPr id="417794" name="Rectangle 5"/>
          <p:cNvSpPr>
            <a:spLocks noGrp="1" noChangeArrowheads="1"/>
          </p:cNvSpPr>
          <p:nvPr>
            <p:ph type="title"/>
          </p:nvPr>
        </p:nvSpPr>
        <p:spPr>
          <a:xfrm>
            <a:off x="381000" y="609600"/>
            <a:ext cx="8610600" cy="762000"/>
          </a:xfrm>
        </p:spPr>
        <p:txBody>
          <a:bodyPr>
            <a:normAutofit/>
          </a:bodyPr>
          <a:lstStyle/>
          <a:p>
            <a:r>
              <a:rPr lang="en-US" dirty="0" smtClean="0"/>
              <a:t>Comments Field</a:t>
            </a:r>
          </a:p>
        </p:txBody>
      </p:sp>
    </p:spTree>
    <p:custDataLst>
      <p:tags r:id="rId1"/>
    </p:custData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1" name="Rectangle 3"/>
          <p:cNvSpPr>
            <a:spLocks noGrp="1" noChangeArrowheads="1"/>
          </p:cNvSpPr>
          <p:nvPr>
            <p:ph type="body" idx="1"/>
          </p:nvPr>
        </p:nvSpPr>
        <p:spPr>
          <a:xfrm>
            <a:off x="304800" y="1143000"/>
            <a:ext cx="8229600" cy="5257800"/>
          </a:xfrm>
        </p:spPr>
        <p:txBody>
          <a:bodyPr/>
          <a:lstStyle/>
          <a:p>
            <a:r>
              <a:rPr lang="en-US" sz="2800" dirty="0" smtClean="0"/>
              <a:t>Recommendation = store all AE Log forms for a participant within one section of her study notebook; same for GAE Log</a:t>
            </a:r>
          </a:p>
          <a:p>
            <a:r>
              <a:rPr lang="en-US" sz="2800" dirty="0" smtClean="0"/>
              <a:t>Consider methods to identify AE/GAE Log pages that have “continuing” AEs to help ensure these are reviewed and updated at each visit until outcome</a:t>
            </a:r>
          </a:p>
          <a:p>
            <a:r>
              <a:rPr lang="en-US" sz="2800" dirty="0" smtClean="0"/>
              <a:t>Each month, SCHARP will provide an “Unresolved AE” listing that lists AEs that have been continuing for 90 or more days</a:t>
            </a:r>
          </a:p>
          <a:p>
            <a:r>
              <a:rPr lang="en-US" sz="2800" dirty="0" smtClean="0"/>
              <a:t>Per MTN DM SOP, fax completed AE Log CRFs within 3 days of site awareness whenever possible  </a:t>
            </a:r>
          </a:p>
        </p:txBody>
      </p:sp>
      <p:sp>
        <p:nvSpPr>
          <p:cNvPr id="496642" name="Rectangle 5"/>
          <p:cNvSpPr>
            <a:spLocks noGrp="1" noChangeArrowheads="1"/>
          </p:cNvSpPr>
          <p:nvPr>
            <p:ph type="title"/>
          </p:nvPr>
        </p:nvSpPr>
        <p:spPr>
          <a:xfrm>
            <a:off x="304800" y="381000"/>
            <a:ext cx="8610600" cy="762000"/>
          </a:xfrm>
        </p:spPr>
        <p:txBody>
          <a:bodyPr/>
          <a:lstStyle/>
          <a:p>
            <a:r>
              <a:rPr lang="en-US" dirty="0" smtClean="0"/>
              <a:t>Storage and Faxing</a:t>
            </a:r>
          </a:p>
        </p:txBody>
      </p:sp>
    </p:spTree>
    <p:custDataLst>
      <p:tags r:id="rId1"/>
    </p:custData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5" name="Rectangle 3"/>
          <p:cNvSpPr>
            <a:spLocks noGrp="1" noChangeArrowheads="1"/>
          </p:cNvSpPr>
          <p:nvPr>
            <p:ph type="body" idx="1"/>
          </p:nvPr>
        </p:nvSpPr>
        <p:spPr>
          <a:xfrm>
            <a:off x="381000" y="1565275"/>
            <a:ext cx="8229600" cy="4911725"/>
          </a:xfrm>
        </p:spPr>
        <p:txBody>
          <a:bodyPr/>
          <a:lstStyle/>
          <a:p>
            <a:r>
              <a:rPr lang="en-US" sz="2600" dirty="0" smtClean="0">
                <a:latin typeface="Arial" pitchFamily="34" charset="0"/>
                <a:cs typeface="Arial" pitchFamily="34" charset="0"/>
              </a:rPr>
              <a:t>If you need to mark for delete an AE/GAE page, draw a diagonal line across the page, write “delete due to _____” and initial, date, and refax (AE Log only refax</a:t>
            </a:r>
          </a:p>
          <a:p>
            <a:r>
              <a:rPr lang="en-US" sz="2600" dirty="0" smtClean="0">
                <a:latin typeface="Arial" pitchFamily="34" charset="0"/>
                <a:cs typeface="Arial" pitchFamily="34" charset="0"/>
              </a:rPr>
              <a:t>Keep the AE/GAE Log form in the participant’s study notebook</a:t>
            </a:r>
          </a:p>
          <a:p>
            <a:r>
              <a:rPr lang="en-US" sz="2600" b="1" u="sng" dirty="0" smtClean="0">
                <a:latin typeface="Arial" pitchFamily="34" charset="0"/>
                <a:cs typeface="Arial" pitchFamily="34" charset="0"/>
              </a:rPr>
              <a:t>Do not</a:t>
            </a:r>
            <a:r>
              <a:rPr lang="en-US" sz="2600" dirty="0" smtClean="0">
                <a:latin typeface="Arial" pitchFamily="34" charset="0"/>
                <a:cs typeface="Arial" pitchFamily="34" charset="0"/>
              </a:rPr>
              <a:t> re-assign the AE/GAE Log page number </a:t>
            </a:r>
          </a:p>
          <a:p>
            <a:r>
              <a:rPr lang="en-US" sz="2600" dirty="0" smtClean="0">
                <a:latin typeface="Arial" pitchFamily="34" charset="0"/>
                <a:cs typeface="Arial" pitchFamily="34" charset="0"/>
              </a:rPr>
              <a:t>The deleted AE Log page remains in the database but will not be included in any reports or data analyses</a:t>
            </a:r>
          </a:p>
        </p:txBody>
      </p:sp>
      <p:sp>
        <p:nvSpPr>
          <p:cNvPr id="497666" name="Rectangle 5"/>
          <p:cNvSpPr>
            <a:spLocks noGrp="1" noChangeArrowheads="1"/>
          </p:cNvSpPr>
          <p:nvPr>
            <p:ph type="title"/>
          </p:nvPr>
        </p:nvSpPr>
        <p:spPr>
          <a:xfrm>
            <a:off x="304800" y="609600"/>
            <a:ext cx="8610600" cy="762000"/>
          </a:xfrm>
        </p:spPr>
        <p:txBody>
          <a:bodyPr/>
          <a:lstStyle/>
          <a:p>
            <a:r>
              <a:rPr lang="en-US" sz="3600" dirty="0" smtClean="0"/>
              <a:t>How to Mark AE/GAE Log Forms for Delete</a:t>
            </a:r>
          </a:p>
        </p:txBody>
      </p:sp>
    </p:spTree>
    <p:custDataLst>
      <p:tags r:id="rId1"/>
    </p:custData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a:bodyPr>
          <a:lstStyle/>
          <a:p>
            <a:r>
              <a:rPr lang="en-US" dirty="0" smtClean="0"/>
              <a:t>AE and GAE: Page Number</a:t>
            </a:r>
            <a:endParaRPr lang="en-US" dirty="0"/>
          </a:p>
        </p:txBody>
      </p:sp>
      <p:graphicFrame>
        <p:nvGraphicFramePr>
          <p:cNvPr id="3" name="Object 2"/>
          <p:cNvGraphicFramePr>
            <a:graphicFrameLocks noChangeAspect="1"/>
          </p:cNvGraphicFramePr>
          <p:nvPr/>
        </p:nvGraphicFramePr>
        <p:xfrm>
          <a:off x="533400" y="1295400"/>
          <a:ext cx="7829790" cy="2149475"/>
        </p:xfrm>
        <a:graphic>
          <a:graphicData uri="http://schemas.openxmlformats.org/presentationml/2006/ole">
            <mc:AlternateContent xmlns:mc="http://schemas.openxmlformats.org/markup-compatibility/2006">
              <mc:Choice xmlns:v="urn:schemas-microsoft-com:vml" Requires="v">
                <p:oleObj spid="_x0000_s196620" name="Acrobat Document" r:id="rId4" imgW="5829076" imgH="7543759" progId="AcroExch.Document.7">
                  <p:embed/>
                </p:oleObj>
              </mc:Choice>
              <mc:Fallback>
                <p:oleObj name="Acrobat Document" r:id="rId4" imgW="5829076" imgH="7543759" progId="AcroExch.Document.7">
                  <p:embed/>
                  <p:pic>
                    <p:nvPicPr>
                      <p:cNvPr id="0" name="Picture 8"/>
                      <p:cNvPicPr>
                        <a:picLocks noChangeAspect="1" noChangeArrowheads="1"/>
                      </p:cNvPicPr>
                      <p:nvPr/>
                    </p:nvPicPr>
                    <p:blipFill>
                      <a:blip r:embed="rId5">
                        <a:extLst>
                          <a:ext uri="{28A0092B-C50C-407E-A947-70E740481C1C}">
                            <a14:useLocalDpi xmlns:a14="http://schemas.microsoft.com/office/drawing/2010/main" val="0"/>
                          </a:ext>
                        </a:extLst>
                      </a:blip>
                      <a:srcRect b="78789"/>
                      <a:stretch>
                        <a:fillRect/>
                      </a:stretch>
                    </p:blipFill>
                    <p:spPr bwMode="auto">
                      <a:xfrm>
                        <a:off x="533400" y="1295400"/>
                        <a:ext cx="7829790" cy="2149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3"/>
          <p:cNvGraphicFramePr>
            <a:graphicFrameLocks noChangeAspect="1"/>
          </p:cNvGraphicFramePr>
          <p:nvPr/>
        </p:nvGraphicFramePr>
        <p:xfrm>
          <a:off x="381000" y="3963988"/>
          <a:ext cx="8148638" cy="2465387"/>
        </p:xfrm>
        <a:graphic>
          <a:graphicData uri="http://schemas.openxmlformats.org/presentationml/2006/ole">
            <mc:AlternateContent xmlns:mc="http://schemas.openxmlformats.org/markup-compatibility/2006">
              <mc:Choice xmlns:v="urn:schemas-microsoft-com:vml" Requires="v">
                <p:oleObj spid="_x0000_s196621" name="Acrobat Document" r:id="rId6" imgW="5829076" imgH="7543759" progId="AcroExch.Document.7">
                  <p:embed/>
                </p:oleObj>
              </mc:Choice>
              <mc:Fallback>
                <p:oleObj name="Acrobat Document" r:id="rId6" imgW="5829076" imgH="7543759" progId="AcroExch.Document.7">
                  <p:embed/>
                  <p:pic>
                    <p:nvPicPr>
                      <p:cNvPr id="0" name="Picture 9"/>
                      <p:cNvPicPr>
                        <a:picLocks noChangeAspect="1" noChangeArrowheads="1"/>
                      </p:cNvPicPr>
                      <p:nvPr/>
                    </p:nvPicPr>
                    <p:blipFill>
                      <a:blip r:embed="rId7">
                        <a:extLst>
                          <a:ext uri="{28A0092B-C50C-407E-A947-70E740481C1C}">
                            <a14:useLocalDpi xmlns:a14="http://schemas.microsoft.com/office/drawing/2010/main" val="0"/>
                          </a:ext>
                        </a:extLst>
                      </a:blip>
                      <a:srcRect t="2190" b="74438"/>
                      <a:stretch>
                        <a:fillRect/>
                      </a:stretch>
                    </p:blipFill>
                    <p:spPr bwMode="auto">
                      <a:xfrm>
                        <a:off x="381000" y="3963988"/>
                        <a:ext cx="8148638" cy="2465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317210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Rectangle 3"/>
          <p:cNvSpPr>
            <a:spLocks noGrp="1" noChangeArrowheads="1"/>
          </p:cNvSpPr>
          <p:nvPr>
            <p:ph type="title"/>
          </p:nvPr>
        </p:nvSpPr>
        <p:spPr>
          <a:xfrm>
            <a:off x="304800" y="2209800"/>
            <a:ext cx="8610600" cy="762000"/>
          </a:xfrm>
        </p:spPr>
        <p:txBody>
          <a:bodyPr/>
          <a:lstStyle/>
          <a:p>
            <a:r>
              <a:rPr lang="en-US" b="1" dirty="0" smtClean="0"/>
              <a:t>Questions???</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Page Number</a:t>
            </a:r>
            <a:endParaRPr lang="en-US" dirty="0"/>
          </a:p>
        </p:txBody>
      </p:sp>
      <p:sp>
        <p:nvSpPr>
          <p:cNvPr id="3" name="Content Placeholder 2"/>
          <p:cNvSpPr>
            <a:spLocks noGrp="1"/>
          </p:cNvSpPr>
          <p:nvPr>
            <p:ph idx="1"/>
          </p:nvPr>
        </p:nvSpPr>
        <p:spPr>
          <a:xfrm>
            <a:off x="457200" y="1219200"/>
            <a:ext cx="8382000" cy="4953000"/>
          </a:xfrm>
        </p:spPr>
        <p:txBody>
          <a:bodyPr>
            <a:normAutofit fontScale="92500" lnSpcReduction="20000"/>
          </a:bodyPr>
          <a:lstStyle/>
          <a:p>
            <a:r>
              <a:rPr lang="en-US" dirty="0">
                <a:latin typeface="Arial" pitchFamily="34" charset="0"/>
                <a:cs typeface="Arial" pitchFamily="34" charset="0"/>
              </a:rPr>
              <a:t>For each participant, assign page numbers starting with “001” for the first </a:t>
            </a:r>
            <a:r>
              <a:rPr lang="en-US" dirty="0" smtClean="0">
                <a:latin typeface="Arial" pitchFamily="34" charset="0"/>
                <a:cs typeface="Arial" pitchFamily="34" charset="0"/>
              </a:rPr>
              <a:t>AE and GAE Log page completed for the ppt </a:t>
            </a:r>
          </a:p>
          <a:p>
            <a:pPr lvl="1"/>
            <a:r>
              <a:rPr lang="en-US" dirty="0" smtClean="0">
                <a:latin typeface="Arial" pitchFamily="34" charset="0"/>
                <a:cs typeface="Arial" pitchFamily="34" charset="0"/>
              </a:rPr>
              <a:t>These are different forms so it is ok to use the same page numbers on both</a:t>
            </a:r>
            <a:endParaRPr lang="en-US" dirty="0">
              <a:latin typeface="Arial" pitchFamily="34" charset="0"/>
              <a:cs typeface="Arial" pitchFamily="34" charset="0"/>
            </a:endParaRPr>
          </a:p>
          <a:p>
            <a:r>
              <a:rPr lang="en-US" dirty="0">
                <a:latin typeface="Arial" pitchFamily="34" charset="0"/>
                <a:cs typeface="Arial" pitchFamily="34" charset="0"/>
              </a:rPr>
              <a:t>Continue assigning page numbers in sequential ascending order (002, 003, 004, etc) </a:t>
            </a:r>
            <a:r>
              <a:rPr lang="en-US" dirty="0" smtClean="0">
                <a:latin typeface="Arial" pitchFamily="34" charset="0"/>
                <a:cs typeface="Arial" pitchFamily="34" charset="0"/>
              </a:rPr>
              <a:t>until ppt is terminated </a:t>
            </a:r>
          </a:p>
          <a:p>
            <a:pPr lvl="1"/>
            <a:r>
              <a:rPr lang="en-US" b="1" u="sng" dirty="0">
                <a:latin typeface="Arial" pitchFamily="34" charset="0"/>
                <a:cs typeface="Arial" pitchFamily="34" charset="0"/>
              </a:rPr>
              <a:t>Do not</a:t>
            </a:r>
            <a:r>
              <a:rPr lang="en-US" dirty="0">
                <a:latin typeface="Arial" pitchFamily="34" charset="0"/>
                <a:cs typeface="Arial" pitchFamily="34" charset="0"/>
              </a:rPr>
              <a:t> start page numbers over at each </a:t>
            </a:r>
            <a:r>
              <a:rPr lang="en-US" dirty="0" smtClean="0">
                <a:latin typeface="Arial" pitchFamily="34" charset="0"/>
                <a:cs typeface="Arial" pitchFamily="34" charset="0"/>
              </a:rPr>
              <a:t>visit</a:t>
            </a:r>
          </a:p>
          <a:p>
            <a:r>
              <a:rPr lang="en-US" dirty="0" smtClean="0">
                <a:latin typeface="Arial" pitchFamily="34" charset="0"/>
                <a:cs typeface="Arial" pitchFamily="34" charset="0"/>
              </a:rPr>
              <a:t>Do not re-assign page numbers</a:t>
            </a:r>
          </a:p>
          <a:p>
            <a:r>
              <a:rPr lang="en-US" dirty="0" smtClean="0">
                <a:latin typeface="Arial" pitchFamily="34" charset="0"/>
                <a:cs typeface="Arial" pitchFamily="34" charset="0"/>
              </a:rPr>
              <a:t>Do not assign an AE or GAE page number more than once per ppt </a:t>
            </a:r>
            <a:endParaRPr lang="en-US" dirty="0">
              <a:latin typeface="Arial" pitchFamily="34" charset="0"/>
              <a:cs typeface="Arial" pitchFamily="34" charset="0"/>
            </a:endParaRPr>
          </a:p>
        </p:txBody>
      </p:sp>
    </p:spTree>
    <p:extLst>
      <p:ext uri="{BB962C8B-B14F-4D97-AF65-F5344CB8AC3E}">
        <p14:creationId xmlns:p14="http://schemas.microsoft.com/office/powerpoint/2010/main" val="3731721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a:bodyPr>
          <a:lstStyle/>
          <a:p>
            <a:r>
              <a:rPr lang="en-US" dirty="0" smtClean="0"/>
              <a:t>AE and GAE: Date Reported to Site</a:t>
            </a:r>
            <a:endParaRPr lang="en-US" dirty="0"/>
          </a:p>
        </p:txBody>
      </p:sp>
      <p:graphicFrame>
        <p:nvGraphicFramePr>
          <p:cNvPr id="3" name="Object 2"/>
          <p:cNvGraphicFramePr>
            <a:graphicFrameLocks noChangeAspect="1"/>
          </p:cNvGraphicFramePr>
          <p:nvPr/>
        </p:nvGraphicFramePr>
        <p:xfrm>
          <a:off x="533400" y="1524000"/>
          <a:ext cx="7829790" cy="2149475"/>
        </p:xfrm>
        <a:graphic>
          <a:graphicData uri="http://schemas.openxmlformats.org/presentationml/2006/ole">
            <mc:AlternateContent xmlns:mc="http://schemas.openxmlformats.org/markup-compatibility/2006">
              <mc:Choice xmlns:v="urn:schemas-microsoft-com:vml" Requires="v">
                <p:oleObj spid="_x0000_s197644" name="Acrobat Document" r:id="rId4" imgW="5829076" imgH="7543759" progId="AcroExch.Document.7">
                  <p:embed/>
                </p:oleObj>
              </mc:Choice>
              <mc:Fallback>
                <p:oleObj name="Acrobat Document" r:id="rId4" imgW="5829076" imgH="7543759" progId="AcroExch.Document.7">
                  <p:embed/>
                  <p:pic>
                    <p:nvPicPr>
                      <p:cNvPr id="0" name="Picture 8"/>
                      <p:cNvPicPr>
                        <a:picLocks noChangeAspect="1" noChangeArrowheads="1"/>
                      </p:cNvPicPr>
                      <p:nvPr/>
                    </p:nvPicPr>
                    <p:blipFill>
                      <a:blip r:embed="rId5">
                        <a:extLst>
                          <a:ext uri="{28A0092B-C50C-407E-A947-70E740481C1C}">
                            <a14:useLocalDpi xmlns:a14="http://schemas.microsoft.com/office/drawing/2010/main" val="0"/>
                          </a:ext>
                        </a:extLst>
                      </a:blip>
                      <a:srcRect b="78789"/>
                      <a:stretch>
                        <a:fillRect/>
                      </a:stretch>
                    </p:blipFill>
                    <p:spPr bwMode="auto">
                      <a:xfrm>
                        <a:off x="533400" y="1524000"/>
                        <a:ext cx="7829790" cy="2149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3"/>
          <p:cNvGraphicFramePr>
            <a:graphicFrameLocks noChangeAspect="1"/>
          </p:cNvGraphicFramePr>
          <p:nvPr/>
        </p:nvGraphicFramePr>
        <p:xfrm>
          <a:off x="381000" y="4038600"/>
          <a:ext cx="8147926" cy="2236768"/>
        </p:xfrm>
        <a:graphic>
          <a:graphicData uri="http://schemas.openxmlformats.org/presentationml/2006/ole">
            <mc:AlternateContent xmlns:mc="http://schemas.openxmlformats.org/markup-compatibility/2006">
              <mc:Choice xmlns:v="urn:schemas-microsoft-com:vml" Requires="v">
                <p:oleObj spid="_x0000_s197645" name="Acrobat Document" r:id="rId6" imgW="5829076" imgH="7543759" progId="AcroExch.Document.7">
                  <p:embed/>
                </p:oleObj>
              </mc:Choice>
              <mc:Fallback>
                <p:oleObj name="Acrobat Document" r:id="rId6" imgW="5829076" imgH="7543759" progId="AcroExch.Document.7">
                  <p:embed/>
                  <p:pic>
                    <p:nvPicPr>
                      <p:cNvPr id="0" name="Picture 9"/>
                      <p:cNvPicPr>
                        <a:picLocks noChangeAspect="1" noChangeArrowheads="1"/>
                      </p:cNvPicPr>
                      <p:nvPr/>
                    </p:nvPicPr>
                    <p:blipFill>
                      <a:blip r:embed="rId7">
                        <a:extLst>
                          <a:ext uri="{28A0092B-C50C-407E-A947-70E740481C1C}">
                            <a14:useLocalDpi xmlns:a14="http://schemas.microsoft.com/office/drawing/2010/main" val="0"/>
                          </a:ext>
                        </a:extLst>
                      </a:blip>
                      <a:srcRect b="78789"/>
                      <a:stretch>
                        <a:fillRect/>
                      </a:stretch>
                    </p:blipFill>
                    <p:spPr bwMode="auto">
                      <a:xfrm>
                        <a:off x="381000" y="4038600"/>
                        <a:ext cx="8147926" cy="223676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31721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t> Date Reported to Site</a:t>
            </a:r>
            <a:endParaRPr lang="en-US" dirty="0"/>
          </a:p>
        </p:txBody>
      </p:sp>
      <p:sp>
        <p:nvSpPr>
          <p:cNvPr id="3" name="Content Placeholder 2"/>
          <p:cNvSpPr>
            <a:spLocks noGrp="1"/>
          </p:cNvSpPr>
          <p:nvPr>
            <p:ph idx="1"/>
          </p:nvPr>
        </p:nvSpPr>
        <p:spPr>
          <a:xfrm>
            <a:off x="457200" y="1371600"/>
            <a:ext cx="8458200" cy="4754563"/>
          </a:xfrm>
        </p:spPr>
        <p:txBody>
          <a:bodyPr>
            <a:normAutofit fontScale="92500"/>
          </a:bodyPr>
          <a:lstStyle/>
          <a:p>
            <a:r>
              <a:rPr lang="en-US" dirty="0" smtClean="0">
                <a:latin typeface="Arial" pitchFamily="34" charset="0"/>
                <a:cs typeface="Arial" pitchFamily="34" charset="0"/>
              </a:rPr>
              <a:t>Is the </a:t>
            </a:r>
            <a:r>
              <a:rPr lang="en-US" dirty="0">
                <a:latin typeface="Arial" pitchFamily="34" charset="0"/>
                <a:cs typeface="Arial" pitchFamily="34" charset="0"/>
              </a:rPr>
              <a:t>date clinic staff became aware of the </a:t>
            </a:r>
            <a:r>
              <a:rPr lang="en-US" dirty="0" smtClean="0">
                <a:latin typeface="Arial" pitchFamily="34" charset="0"/>
                <a:cs typeface="Arial" pitchFamily="34" charset="0"/>
              </a:rPr>
              <a:t>AE</a:t>
            </a:r>
          </a:p>
          <a:p>
            <a:r>
              <a:rPr lang="en-US" dirty="0" smtClean="0">
                <a:latin typeface="Arial" pitchFamily="34" charset="0"/>
                <a:cs typeface="Arial" pitchFamily="34" charset="0"/>
              </a:rPr>
              <a:t>This </a:t>
            </a:r>
            <a:r>
              <a:rPr lang="en-US" dirty="0">
                <a:latin typeface="Arial" pitchFamily="34" charset="0"/>
                <a:cs typeface="Arial" pitchFamily="34" charset="0"/>
              </a:rPr>
              <a:t>could </a:t>
            </a:r>
            <a:r>
              <a:rPr lang="en-US" dirty="0" smtClean="0">
                <a:latin typeface="Arial" pitchFamily="34" charset="0"/>
                <a:cs typeface="Arial" pitchFamily="34" charset="0"/>
              </a:rPr>
              <a:t>be:</a:t>
            </a:r>
          </a:p>
          <a:p>
            <a:pPr lvl="1"/>
            <a:r>
              <a:rPr lang="en-US" sz="2600" dirty="0" smtClean="0">
                <a:latin typeface="Arial" pitchFamily="34" charset="0"/>
                <a:cs typeface="Arial" pitchFamily="34" charset="0"/>
              </a:rPr>
              <a:t>Date </a:t>
            </a:r>
            <a:r>
              <a:rPr lang="en-US" sz="2600" dirty="0">
                <a:latin typeface="Arial" pitchFamily="34" charset="0"/>
                <a:cs typeface="Arial" pitchFamily="34" charset="0"/>
              </a:rPr>
              <a:t>of a clinic </a:t>
            </a:r>
            <a:r>
              <a:rPr lang="en-US" sz="2600" dirty="0" smtClean="0">
                <a:latin typeface="Arial" pitchFamily="34" charset="0"/>
                <a:cs typeface="Arial" pitchFamily="34" charset="0"/>
              </a:rPr>
              <a:t>visit/assessment </a:t>
            </a:r>
            <a:endParaRPr lang="en-US" sz="2600" dirty="0">
              <a:latin typeface="Arial" pitchFamily="34" charset="0"/>
              <a:cs typeface="Arial" pitchFamily="34" charset="0"/>
            </a:endParaRPr>
          </a:p>
          <a:p>
            <a:pPr lvl="1"/>
            <a:r>
              <a:rPr lang="en-US" sz="2600" dirty="0">
                <a:latin typeface="Arial" pitchFamily="34" charset="0"/>
                <a:cs typeface="Arial" pitchFamily="34" charset="0"/>
              </a:rPr>
              <a:t>Date of a phone call in which a new </a:t>
            </a:r>
            <a:r>
              <a:rPr lang="en-US" sz="2600" dirty="0" smtClean="0">
                <a:latin typeface="Arial" pitchFamily="34" charset="0"/>
                <a:cs typeface="Arial" pitchFamily="34" charset="0"/>
              </a:rPr>
              <a:t>AE is </a:t>
            </a:r>
            <a:r>
              <a:rPr lang="en-US" sz="2600" dirty="0">
                <a:latin typeface="Arial" pitchFamily="34" charset="0"/>
                <a:cs typeface="Arial" pitchFamily="34" charset="0"/>
              </a:rPr>
              <a:t>reported</a:t>
            </a:r>
          </a:p>
          <a:p>
            <a:pPr lvl="1"/>
            <a:r>
              <a:rPr lang="en-US" sz="2600" dirty="0">
                <a:latin typeface="Arial" pitchFamily="34" charset="0"/>
                <a:cs typeface="Arial" pitchFamily="34" charset="0"/>
              </a:rPr>
              <a:t>Date clinic staff </a:t>
            </a:r>
            <a:r>
              <a:rPr lang="en-US" sz="2600" dirty="0" smtClean="0">
                <a:latin typeface="Arial" pitchFamily="34" charset="0"/>
                <a:cs typeface="Arial" pitchFamily="34" charset="0"/>
              </a:rPr>
              <a:t>become aware of</a:t>
            </a:r>
            <a:r>
              <a:rPr lang="en-US" sz="2600" i="1" dirty="0" smtClean="0">
                <a:latin typeface="Arial" pitchFamily="34" charset="0"/>
                <a:cs typeface="Arial" pitchFamily="34" charset="0"/>
              </a:rPr>
              <a:t> </a:t>
            </a:r>
            <a:r>
              <a:rPr lang="en-US" sz="2600" dirty="0">
                <a:latin typeface="Arial" pitchFamily="34" charset="0"/>
                <a:cs typeface="Arial" pitchFamily="34" charset="0"/>
              </a:rPr>
              <a:t>an abnormal lab </a:t>
            </a:r>
            <a:r>
              <a:rPr lang="en-US" sz="2600" dirty="0" smtClean="0">
                <a:latin typeface="Arial" pitchFamily="34" charset="0"/>
                <a:cs typeface="Arial" pitchFamily="34" charset="0"/>
              </a:rPr>
              <a:t>result    </a:t>
            </a:r>
            <a:r>
              <a:rPr lang="en-US" sz="2600" b="1" i="1" dirty="0" smtClean="0">
                <a:latin typeface="Arial" pitchFamily="34" charset="0"/>
                <a:cs typeface="Arial" pitchFamily="34" charset="0"/>
              </a:rPr>
              <a:t>Recorded on AE Log only, since all lab AEs go on this form </a:t>
            </a:r>
            <a:endParaRPr lang="en-US" sz="2600" b="1" i="1" dirty="0">
              <a:latin typeface="Arial" pitchFamily="34" charset="0"/>
              <a:cs typeface="Arial" pitchFamily="34" charset="0"/>
            </a:endParaRPr>
          </a:p>
          <a:p>
            <a:r>
              <a:rPr lang="en-US" dirty="0">
                <a:latin typeface="Arial" pitchFamily="34" charset="0"/>
                <a:cs typeface="Arial" pitchFamily="34" charset="0"/>
              </a:rPr>
              <a:t>Cannot be before the AE onset date (item 2)</a:t>
            </a:r>
          </a:p>
          <a:p>
            <a:r>
              <a:rPr lang="en-US" dirty="0" smtClean="0">
                <a:latin typeface="Arial" pitchFamily="34" charset="0"/>
                <a:cs typeface="Arial" pitchFamily="34" charset="0"/>
              </a:rPr>
              <a:t>Complete </a:t>
            </a:r>
            <a:r>
              <a:rPr lang="en-US" dirty="0">
                <a:latin typeface="Arial" pitchFamily="34" charset="0"/>
                <a:cs typeface="Arial" pitchFamily="34" charset="0"/>
              </a:rPr>
              <a:t>date (day, month, and year) is required</a:t>
            </a:r>
          </a:p>
          <a:p>
            <a:endParaRPr lang="en-US" dirty="0"/>
          </a:p>
          <a:p>
            <a:endParaRPr lang="en-US" dirty="0"/>
          </a:p>
        </p:txBody>
      </p:sp>
    </p:spTree>
    <p:extLst>
      <p:ext uri="{BB962C8B-B14F-4D97-AF65-F5344CB8AC3E}">
        <p14:creationId xmlns:p14="http://schemas.microsoft.com/office/powerpoint/2010/main" val="3243424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a:bodyPr>
          <a:lstStyle/>
          <a:p>
            <a:r>
              <a:rPr lang="en-US" dirty="0" smtClean="0"/>
              <a:t>AE and GAE: Item 1 (AE Text)</a:t>
            </a:r>
            <a:endParaRPr lang="en-US" dirty="0"/>
          </a:p>
        </p:txBody>
      </p:sp>
      <p:graphicFrame>
        <p:nvGraphicFramePr>
          <p:cNvPr id="3" name="Object 2"/>
          <p:cNvGraphicFramePr>
            <a:graphicFrameLocks noChangeAspect="1"/>
          </p:cNvGraphicFramePr>
          <p:nvPr/>
        </p:nvGraphicFramePr>
        <p:xfrm>
          <a:off x="195506" y="1447800"/>
          <a:ext cx="8948494" cy="1609725"/>
        </p:xfrm>
        <a:graphic>
          <a:graphicData uri="http://schemas.openxmlformats.org/presentationml/2006/ole">
            <mc:AlternateContent xmlns:mc="http://schemas.openxmlformats.org/markup-compatibility/2006">
              <mc:Choice xmlns:v="urn:schemas-microsoft-com:vml" Requires="v">
                <p:oleObj spid="_x0000_s198668" name="Acrobat Document" r:id="rId4" imgW="5829076" imgH="7543759" progId="AcroExch.Document.7">
                  <p:embed/>
                </p:oleObj>
              </mc:Choice>
              <mc:Fallback>
                <p:oleObj name="Acrobat Document" r:id="rId4" imgW="5829076" imgH="7543759" progId="AcroExch.Document.7">
                  <p:embed/>
                  <p:pic>
                    <p:nvPicPr>
                      <p:cNvPr id="0" name="Picture 8"/>
                      <p:cNvPicPr>
                        <a:picLocks noChangeAspect="1" noChangeArrowheads="1"/>
                      </p:cNvPicPr>
                      <p:nvPr/>
                    </p:nvPicPr>
                    <p:blipFill>
                      <a:blip r:embed="rId5">
                        <a:extLst>
                          <a:ext uri="{28A0092B-C50C-407E-A947-70E740481C1C}">
                            <a14:useLocalDpi xmlns:a14="http://schemas.microsoft.com/office/drawing/2010/main" val="0"/>
                          </a:ext>
                        </a:extLst>
                      </a:blip>
                      <a:srcRect t="16969" b="69092"/>
                      <a:stretch>
                        <a:fillRect/>
                      </a:stretch>
                    </p:blipFill>
                    <p:spPr bwMode="auto">
                      <a:xfrm>
                        <a:off x="195506" y="1447800"/>
                        <a:ext cx="8948494" cy="1609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3"/>
          <p:cNvGraphicFramePr>
            <a:graphicFrameLocks noChangeAspect="1"/>
          </p:cNvGraphicFramePr>
          <p:nvPr/>
        </p:nvGraphicFramePr>
        <p:xfrm>
          <a:off x="150813" y="3352800"/>
          <a:ext cx="8993187" cy="1481138"/>
        </p:xfrm>
        <a:graphic>
          <a:graphicData uri="http://schemas.openxmlformats.org/presentationml/2006/ole">
            <mc:AlternateContent xmlns:mc="http://schemas.openxmlformats.org/markup-compatibility/2006">
              <mc:Choice xmlns:v="urn:schemas-microsoft-com:vml" Requires="v">
                <p:oleObj spid="_x0000_s198669" name="Acrobat Document" r:id="rId6" imgW="5829076" imgH="7543759" progId="AcroExch.Document.7">
                  <p:embed/>
                </p:oleObj>
              </mc:Choice>
              <mc:Fallback>
                <p:oleObj name="Acrobat Document" r:id="rId6" imgW="5829076" imgH="7543759" progId="AcroExch.Document.7">
                  <p:embed/>
                  <p:pic>
                    <p:nvPicPr>
                      <p:cNvPr id="0" name="Picture 9"/>
                      <p:cNvPicPr>
                        <a:picLocks noChangeAspect="1" noChangeArrowheads="1"/>
                      </p:cNvPicPr>
                      <p:nvPr/>
                    </p:nvPicPr>
                    <p:blipFill>
                      <a:blip r:embed="rId7">
                        <a:extLst>
                          <a:ext uri="{28A0092B-C50C-407E-A947-70E740481C1C}">
                            <a14:useLocalDpi xmlns:a14="http://schemas.microsoft.com/office/drawing/2010/main" val="0"/>
                          </a:ext>
                        </a:extLst>
                      </a:blip>
                      <a:srcRect t="19394" b="67879"/>
                      <a:stretch>
                        <a:fillRect/>
                      </a:stretch>
                    </p:blipFill>
                    <p:spPr bwMode="auto">
                      <a:xfrm>
                        <a:off x="150813" y="3352800"/>
                        <a:ext cx="8993187" cy="1481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31721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AE Text Description</a:t>
            </a:r>
            <a:endParaRPr lang="en-US" dirty="0"/>
          </a:p>
        </p:txBody>
      </p:sp>
      <p:sp>
        <p:nvSpPr>
          <p:cNvPr id="3" name="Content Placeholder 2"/>
          <p:cNvSpPr>
            <a:spLocks noGrp="1"/>
          </p:cNvSpPr>
          <p:nvPr>
            <p:ph idx="1"/>
          </p:nvPr>
        </p:nvSpPr>
        <p:spPr>
          <a:xfrm>
            <a:off x="381000" y="1447800"/>
            <a:ext cx="8305800" cy="5029200"/>
          </a:xfrm>
        </p:spPr>
        <p:txBody>
          <a:bodyPr>
            <a:noAutofit/>
          </a:bodyPr>
          <a:lstStyle/>
          <a:p>
            <a:pPr marL="457200" indent="-457200"/>
            <a:r>
              <a:rPr lang="en-US" sz="2400" dirty="0">
                <a:latin typeface="Arial" pitchFamily="34" charset="0"/>
                <a:cs typeface="Arial" pitchFamily="34" charset="0"/>
              </a:rPr>
              <a:t>Report only </a:t>
            </a:r>
            <a:r>
              <a:rPr lang="en-US" sz="2400" u="sng" dirty="0">
                <a:latin typeface="Arial" pitchFamily="34" charset="0"/>
                <a:cs typeface="Arial" pitchFamily="34" charset="0"/>
              </a:rPr>
              <a:t>one</a:t>
            </a:r>
            <a:r>
              <a:rPr lang="en-US" sz="2400" dirty="0">
                <a:latin typeface="Arial" pitchFamily="34" charset="0"/>
                <a:cs typeface="Arial" pitchFamily="34" charset="0"/>
              </a:rPr>
              <a:t> </a:t>
            </a:r>
            <a:r>
              <a:rPr lang="en-US" sz="2400" dirty="0" smtClean="0">
                <a:latin typeface="Arial" pitchFamily="34" charset="0"/>
                <a:cs typeface="Arial" pitchFamily="34" charset="0"/>
              </a:rPr>
              <a:t> diagnosis, symptom or sign </a:t>
            </a:r>
            <a:r>
              <a:rPr lang="en-US" sz="2400" dirty="0">
                <a:latin typeface="Arial" pitchFamily="34" charset="0"/>
                <a:cs typeface="Arial" pitchFamily="34" charset="0"/>
              </a:rPr>
              <a:t>per page</a:t>
            </a:r>
          </a:p>
          <a:p>
            <a:pPr marL="914400" lvl="1" indent="-342900"/>
            <a:r>
              <a:rPr lang="en-US" sz="2400" dirty="0">
                <a:latin typeface="Arial" pitchFamily="34" charset="0"/>
                <a:cs typeface="Arial" pitchFamily="34" charset="0"/>
              </a:rPr>
              <a:t>Record a unifying diagnosis whenever possible</a:t>
            </a:r>
          </a:p>
          <a:p>
            <a:r>
              <a:rPr lang="en-US" sz="2400" dirty="0" smtClean="0">
                <a:latin typeface="Arial" pitchFamily="34" charset="0"/>
                <a:cs typeface="Arial" pitchFamily="34" charset="0"/>
              </a:rPr>
              <a:t>Avoid using abbreviations</a:t>
            </a:r>
          </a:p>
          <a:p>
            <a:pPr lvl="1"/>
            <a:r>
              <a:rPr lang="en-US" sz="2400" dirty="0" smtClean="0">
                <a:latin typeface="Arial" pitchFamily="34" charset="0"/>
                <a:cs typeface="Arial" pitchFamily="34" charset="0"/>
              </a:rPr>
              <a:t>Is “BOM” burning on micturition or bilateral otitis media? </a:t>
            </a:r>
          </a:p>
          <a:p>
            <a:r>
              <a:rPr lang="en-US" sz="2400" dirty="0" smtClean="0">
                <a:latin typeface="Arial" pitchFamily="34" charset="0"/>
                <a:cs typeface="Arial" pitchFamily="34" charset="0"/>
              </a:rPr>
              <a:t>Review for correct spelling</a:t>
            </a:r>
          </a:p>
          <a:p>
            <a:pPr lvl="1"/>
            <a:r>
              <a:rPr lang="en-US" sz="2400" dirty="0" smtClean="0">
                <a:latin typeface="Arial" pitchFamily="34" charset="0"/>
                <a:cs typeface="Arial" pitchFamily="34" charset="0"/>
              </a:rPr>
              <a:t>Variations in spelling can lead to differences in AE coding, which means similar AEs will appear in different places in AE safety reports</a:t>
            </a:r>
          </a:p>
          <a:p>
            <a:r>
              <a:rPr lang="en-US" sz="2400" dirty="0" smtClean="0">
                <a:latin typeface="Arial" pitchFamily="34" charset="0"/>
                <a:cs typeface="Arial" pitchFamily="34" charset="0"/>
              </a:rPr>
              <a:t>Do not report surgeries as AEs</a:t>
            </a:r>
          </a:p>
          <a:p>
            <a:pPr lvl="1"/>
            <a:r>
              <a:rPr lang="en-US" sz="2400" dirty="0" smtClean="0">
                <a:latin typeface="Arial" pitchFamily="34" charset="0"/>
                <a:cs typeface="Arial" pitchFamily="34" charset="0"/>
              </a:rPr>
              <a:t>These are treatments</a:t>
            </a:r>
          </a:p>
          <a:p>
            <a:pPr marL="914400" lvl="1" indent="-342900">
              <a:buNone/>
            </a:pPr>
            <a:endParaRPr lang="en-US" dirty="0"/>
          </a:p>
          <a:p>
            <a:endParaRPr lang="en-US" sz="3600" dirty="0"/>
          </a:p>
        </p:txBody>
      </p:sp>
    </p:spTree>
    <p:extLst>
      <p:ext uri="{BB962C8B-B14F-4D97-AF65-F5344CB8AC3E}">
        <p14:creationId xmlns:p14="http://schemas.microsoft.com/office/powerpoint/2010/main" val="240540601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3472</TotalTime>
  <Words>2466</Words>
  <Application>Microsoft Office PowerPoint</Application>
  <PresentationFormat>On-screen Show (4:3)</PresentationFormat>
  <Paragraphs>253</Paragraphs>
  <Slides>40</Slides>
  <Notes>30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Office Theme</vt:lpstr>
      <vt:lpstr>Acrobat Document</vt:lpstr>
      <vt:lpstr>Adverse Event Documentation: AE Log and GAE Log CRF Completion  Training Binder pages 269 - 272</vt:lpstr>
      <vt:lpstr>Reportable AEs – Report on AE Log CRF</vt:lpstr>
      <vt:lpstr>Why both an AE and GAE CRF? </vt:lpstr>
      <vt:lpstr>AE and GAE: Page Number</vt:lpstr>
      <vt:lpstr>Page Number</vt:lpstr>
      <vt:lpstr>AE and GAE: Date Reported to Site</vt:lpstr>
      <vt:lpstr> Date Reported to Site</vt:lpstr>
      <vt:lpstr>AE and GAE: Item 1 (AE Text)</vt:lpstr>
      <vt:lpstr>AE Text Description</vt:lpstr>
      <vt:lpstr>AE Text Description</vt:lpstr>
      <vt:lpstr>MedDRA Coding – Brief Overview</vt:lpstr>
      <vt:lpstr>MedDRA Coding at SCHARP</vt:lpstr>
      <vt:lpstr>AE Text MedDRA Coding - Things to Consider in ASPIRE</vt:lpstr>
      <vt:lpstr>AE Text MedDRA Coding - Things to Consider in ASPIRE</vt:lpstr>
      <vt:lpstr>AE Text – Lessons from VOICE </vt:lpstr>
      <vt:lpstr>AE Text – Lessons from VOICE </vt:lpstr>
      <vt:lpstr>AE Text – Lessons from VOICE </vt:lpstr>
      <vt:lpstr>AE Text – Lessons from VOICE </vt:lpstr>
      <vt:lpstr>A Bit More on Clinical Queries</vt:lpstr>
      <vt:lpstr>Clinical Query:  Yes or No? </vt:lpstr>
      <vt:lpstr>Onset and Outcome Dates:  Items 2 and 6a</vt:lpstr>
      <vt:lpstr>Severity (Item 3)</vt:lpstr>
      <vt:lpstr>PowerPoint Presentation</vt:lpstr>
      <vt:lpstr>Study Product Administration (Item 5)</vt:lpstr>
      <vt:lpstr>Study Product Administration (Item 5)</vt:lpstr>
      <vt:lpstr>Study Product Administration (con’t)</vt:lpstr>
      <vt:lpstr>Study Product Administration – con’t</vt:lpstr>
      <vt:lpstr>Status/Outcome: Items 6 and 6a</vt:lpstr>
      <vt:lpstr>Status/Outcome: Items 6 and 6a</vt:lpstr>
      <vt:lpstr>Example of Severity Increase</vt:lpstr>
      <vt:lpstr>Status/Outcome: Items 6 and 6a</vt:lpstr>
      <vt:lpstr>Treatment: Item 7</vt:lpstr>
      <vt:lpstr>SAE and EAE: Items 8 and 9</vt:lpstr>
      <vt:lpstr>For AEs Reported as EAEs</vt:lpstr>
      <vt:lpstr>Visit Month: Item 10</vt:lpstr>
      <vt:lpstr>Pre-existing Condition: Item 11</vt:lpstr>
      <vt:lpstr>Comments Field</vt:lpstr>
      <vt:lpstr>Storage and Faxing</vt:lpstr>
      <vt:lpstr>How to Mark AE/GAE Log Forms for Delete</vt:lpstr>
      <vt:lpstr>Questions???</vt:lpstr>
    </vt:vector>
  </TitlesOfParts>
  <Company>UPMC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bungke</dc:creator>
  <cp:lastModifiedBy>Kat Richards</cp:lastModifiedBy>
  <cp:revision>248</cp:revision>
  <dcterms:created xsi:type="dcterms:W3CDTF">2012-05-22T18:15:16Z</dcterms:created>
  <dcterms:modified xsi:type="dcterms:W3CDTF">2013-01-02T17:35:45Z</dcterms:modified>
</cp:coreProperties>
</file>